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75" r:id="rId2"/>
    <p:sldId id="481" r:id="rId3"/>
    <p:sldId id="491" r:id="rId4"/>
    <p:sldId id="500" r:id="rId5"/>
    <p:sldId id="501" r:id="rId6"/>
    <p:sldId id="502" r:id="rId7"/>
    <p:sldId id="503" r:id="rId8"/>
    <p:sldId id="539" r:id="rId9"/>
    <p:sldId id="505" r:id="rId10"/>
    <p:sldId id="506" r:id="rId11"/>
    <p:sldId id="507" r:id="rId12"/>
    <p:sldId id="508" r:id="rId13"/>
    <p:sldId id="509" r:id="rId14"/>
    <p:sldId id="510" r:id="rId15"/>
    <p:sldId id="511" r:id="rId16"/>
    <p:sldId id="516" r:id="rId17"/>
    <p:sldId id="517" r:id="rId18"/>
    <p:sldId id="518" r:id="rId19"/>
    <p:sldId id="519" r:id="rId20"/>
    <p:sldId id="520" r:id="rId21"/>
    <p:sldId id="521" r:id="rId22"/>
    <p:sldId id="522" r:id="rId23"/>
    <p:sldId id="523" r:id="rId24"/>
    <p:sldId id="529" r:id="rId25"/>
    <p:sldId id="546" r:id="rId26"/>
    <p:sldId id="524" r:id="rId27"/>
    <p:sldId id="525" r:id="rId28"/>
    <p:sldId id="526" r:id="rId29"/>
    <p:sldId id="527" r:id="rId30"/>
    <p:sldId id="530" r:id="rId31"/>
    <p:sldId id="531" r:id="rId32"/>
    <p:sldId id="532" r:id="rId33"/>
    <p:sldId id="533" r:id="rId34"/>
    <p:sldId id="534" r:id="rId35"/>
    <p:sldId id="535" r:id="rId36"/>
    <p:sldId id="536" r:id="rId37"/>
    <p:sldId id="537" r:id="rId38"/>
    <p:sldId id="538" r:id="rId39"/>
    <p:sldId id="541" r:id="rId40"/>
    <p:sldId id="542" r:id="rId41"/>
    <p:sldId id="540" r:id="rId42"/>
    <p:sldId id="543" r:id="rId43"/>
    <p:sldId id="544" r:id="rId44"/>
    <p:sldId id="545"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1"/>
    <p:restoredTop sz="94676"/>
  </p:normalViewPr>
  <p:slideViewPr>
    <p:cSldViewPr>
      <p:cViewPr varScale="1">
        <p:scale>
          <a:sx n="106" d="100"/>
          <a:sy n="106" d="100"/>
        </p:scale>
        <p:origin x="2136" y="168"/>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9/30/19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9/30/19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AC1DAF43-E0F9-6749-A3A6-BAAECFEF1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BBE86BDC-4462-2C47-9BF5-3426FE7874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39" name="Slide Number Placeholder 3">
            <a:extLst>
              <a:ext uri="{FF2B5EF4-FFF2-40B4-BE49-F238E27FC236}">
                <a16:creationId xmlns:a16="http://schemas.microsoft.com/office/drawing/2014/main" id="{F4CF2F29-0809-1E41-AFA2-2AAF1DF506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0D3AA2-AC24-AA47-8125-B32971A10ED7}"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204851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871CD519-B86B-F043-98F9-3DA9B69FD7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FEA229-34D7-2945-B7D1-A351DD5480CC}"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
        <p:nvSpPr>
          <p:cNvPr id="59394" name="Rectangle 2">
            <a:extLst>
              <a:ext uri="{FF2B5EF4-FFF2-40B4-BE49-F238E27FC236}">
                <a16:creationId xmlns:a16="http://schemas.microsoft.com/office/drawing/2014/main" id="{CF07B3B4-CD0A-F642-B327-388F7877D2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CBC59C67-8FB4-CD43-99B0-95FC369CF0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3-10 </a:t>
            </a:r>
            <a:r>
              <a:rPr lang="en-US" altLang="en-US"/>
              <a:t>The generation of the F2 trihybrid ratio using the forked-line, or branch diagram method, which is based on the expected probability of occurrence of each phenotype.</a:t>
            </a:r>
            <a:endParaRPr lang="en-GB" altLang="en-US"/>
          </a:p>
        </p:txBody>
      </p:sp>
    </p:spTree>
    <p:extLst>
      <p:ext uri="{BB962C8B-B14F-4D97-AF65-F5344CB8AC3E}">
        <p14:creationId xmlns:p14="http://schemas.microsoft.com/office/powerpoint/2010/main" val="237766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A99A04F1-FE8C-6248-A7C8-B342F9327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1D9EF976-232D-1F46-AA44-F6D1A0180B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3" name="Slide Number Placeholder 3">
            <a:extLst>
              <a:ext uri="{FF2B5EF4-FFF2-40B4-BE49-F238E27FC236}">
                <a16:creationId xmlns:a16="http://schemas.microsoft.com/office/drawing/2014/main" id="{1ED22A67-9DA2-ED4D-AE61-23BD760D16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69ECCA-46C1-4341-A3D9-1EE60B630D67}"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1164371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6C16ABBB-40BD-EF44-8554-53B0531747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1D46EFFB-2FCE-D34F-A4B2-01D6DA6272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3491" name="Slide Number Placeholder 3">
            <a:extLst>
              <a:ext uri="{FF2B5EF4-FFF2-40B4-BE49-F238E27FC236}">
                <a16:creationId xmlns:a16="http://schemas.microsoft.com/office/drawing/2014/main" id="{F78F8ED5-9F9A-3D41-BA87-AC22A5C330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0815FD-4A39-C546-B13B-3CABB1AF9480}"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4243629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66429589-180A-414D-BC91-BFEE5F8D60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A4D9E244-9683-4B45-A846-26F9D4F005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5539" name="Slide Number Placeholder 3">
            <a:extLst>
              <a:ext uri="{FF2B5EF4-FFF2-40B4-BE49-F238E27FC236}">
                <a16:creationId xmlns:a16="http://schemas.microsoft.com/office/drawing/2014/main" id="{39A41E89-F47F-4C4B-8394-6E7D36EA8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22647B9-CF60-E84B-9BEA-8015E0A75B3D}" type="slidenum">
              <a:rPr lang="en-US" altLang="en-US" smtClean="0">
                <a:latin typeface="Calibri" panose="020F0502020204030204" pitchFamily="34" charset="0"/>
              </a:rPr>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273045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2A498CC7-7CFF-2447-82A5-162EE9C21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44D50389-5550-0945-AD45-2E9067B63E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7" name="Slide Number Placeholder 3">
            <a:extLst>
              <a:ext uri="{FF2B5EF4-FFF2-40B4-BE49-F238E27FC236}">
                <a16:creationId xmlns:a16="http://schemas.microsoft.com/office/drawing/2014/main" id="{810B6465-2C95-1540-B46F-8E39D6B05B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78CBEE-0072-FA4E-97D1-7DA99A160EE6}" type="slidenum">
              <a:rPr lang="en-US" altLang="en-US" smtClean="0">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1706974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985E8FE4-0590-A14B-9DE0-1E921360EC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42A51D1F-8191-C242-9EE3-8E62E1EE24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5" name="Slide Number Placeholder 3">
            <a:extLst>
              <a:ext uri="{FF2B5EF4-FFF2-40B4-BE49-F238E27FC236}">
                <a16:creationId xmlns:a16="http://schemas.microsoft.com/office/drawing/2014/main" id="{35A026C5-C217-BE45-9A2F-F4E0B6194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1C962D-ACCD-A94B-9D9D-6F918791F3C6}"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327231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A161489C-98E2-BA48-8C0D-6A588F52B6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B5813E6-BBAB-0C44-B66F-FDAB633636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3" name="Slide Number Placeholder 3">
            <a:extLst>
              <a:ext uri="{FF2B5EF4-FFF2-40B4-BE49-F238E27FC236}">
                <a16:creationId xmlns:a16="http://schemas.microsoft.com/office/drawing/2014/main" id="{C56F78DB-4ED7-A74E-8203-176B43E55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B4F1A8-7F0A-1D40-A45E-AB04713920E3}"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020477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6A966EDF-ED35-7749-A5C1-2AF62AA483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6C252A3F-86FF-644B-8079-61098DC0FC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3731" name="Slide Number Placeholder 3">
            <a:extLst>
              <a:ext uri="{FF2B5EF4-FFF2-40B4-BE49-F238E27FC236}">
                <a16:creationId xmlns:a16="http://schemas.microsoft.com/office/drawing/2014/main" id="{BE1B39E9-A838-2F4B-A248-17AF2EBBE3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6488BC-B387-DF4C-B095-B1F25E722E9B}"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extLst>
      <p:ext uri="{BB962C8B-B14F-4D97-AF65-F5344CB8AC3E}">
        <p14:creationId xmlns:p14="http://schemas.microsoft.com/office/powerpoint/2010/main" val="696178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D40BD00A-E079-E849-A731-3E4082ECE5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D40130A8-7EA5-FF45-BD69-CF1BB7293C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3" name="Slide Number Placeholder 3">
            <a:extLst>
              <a:ext uri="{FF2B5EF4-FFF2-40B4-BE49-F238E27FC236}">
                <a16:creationId xmlns:a16="http://schemas.microsoft.com/office/drawing/2014/main" id="{995A8F06-9083-A942-B6B4-83DC5CEAE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350877-C71F-F249-9FC8-A36DC764EFEE}"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171899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8FDF71AC-09D4-BA41-BE9D-A0848E0D5F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4DBE99A-1698-D245-92E9-F397690854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8851" name="Slide Number Placeholder 3">
            <a:extLst>
              <a:ext uri="{FF2B5EF4-FFF2-40B4-BE49-F238E27FC236}">
                <a16:creationId xmlns:a16="http://schemas.microsoft.com/office/drawing/2014/main" id="{BCE06C06-87B7-484E-9E67-A7C42F910B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D92005-9F85-4943-9CE4-BFD5CF7D6318}"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245797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44421519-F8DE-9845-99B0-1D6108C791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9751E3F3-9AD9-A74E-A91D-EF1E576B2F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7587" name="Slide Number Placeholder 3">
            <a:extLst>
              <a:ext uri="{FF2B5EF4-FFF2-40B4-BE49-F238E27FC236}">
                <a16:creationId xmlns:a16="http://schemas.microsoft.com/office/drawing/2014/main" id="{B80F8EBE-49C3-FB42-B02C-CD2F88E58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1361E05-E1B7-0F4D-BFD0-0344C349973A}"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2212170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9D2C44B2-8D06-AF47-81F0-069C5E9BDA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01F8344-99EE-D74E-9028-10AA066333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5" name="Slide Number Placeholder 3">
            <a:extLst>
              <a:ext uri="{FF2B5EF4-FFF2-40B4-BE49-F238E27FC236}">
                <a16:creationId xmlns:a16="http://schemas.microsoft.com/office/drawing/2014/main" id="{DA6A2356-35BB-C742-BAA5-B1DB188308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5982CB-994F-4A4A-9EF3-5D9DCEC14A70}"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15791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9355AEA1-91AA-7547-8105-2865BE1DEF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5233895-0274-EC4F-94F1-6245C515A7FB}" type="slidenum">
              <a:rPr lang="en-US" altLang="en-US" smtClean="0">
                <a:latin typeface="Calibri" panose="020F0502020204030204" pitchFamily="34" charset="0"/>
              </a:rPr>
              <a:pPr/>
              <a:t>31</a:t>
            </a:fld>
            <a:endParaRPr lang="en-US" altLang="en-US">
              <a:latin typeface="Calibri" panose="020F0502020204030204" pitchFamily="34" charset="0"/>
            </a:endParaRPr>
          </a:p>
        </p:txBody>
      </p:sp>
      <p:sp>
        <p:nvSpPr>
          <p:cNvPr id="46082" name="Rectangle 2">
            <a:extLst>
              <a:ext uri="{FF2B5EF4-FFF2-40B4-BE49-F238E27FC236}">
                <a16:creationId xmlns:a16="http://schemas.microsoft.com/office/drawing/2014/main" id="{6DDD2689-8FF9-894D-8F3C-A172277B70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DD81A9E6-8C4A-184C-85E9-EC92B9CEA9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3-1 </a:t>
            </a:r>
            <a:r>
              <a:rPr lang="en-US" altLang="en-US"/>
              <a:t>A summary of the seven pairs of contrasting traits and the results of Mendel</a:t>
            </a:r>
            <a:r>
              <a:rPr lang="ja-JP" altLang="en-US"/>
              <a:t>’</a:t>
            </a:r>
            <a:r>
              <a:rPr lang="en-US" altLang="ja-JP"/>
              <a:t>s seven monohybrid crosses of the garden pea (Pisum sativum). In each case, pollen derived from plants exhibiting one trait was used to fertilize the ova of plants exhibiting the other trait. In the F</a:t>
            </a:r>
            <a:r>
              <a:rPr lang="en-US" altLang="ja-JP" baseline="30000"/>
              <a:t>1</a:t>
            </a:r>
            <a:r>
              <a:rPr lang="en-US" altLang="ja-JP"/>
              <a:t> generation, one of the two traits (dominant) was exhibited by all plants. The contrasting trait (recessive) then reappeared in approximately one-fourth of the F</a:t>
            </a:r>
            <a:r>
              <a:rPr lang="en-US" altLang="ja-JP" baseline="30000"/>
              <a:t>2</a:t>
            </a:r>
            <a:r>
              <a:rPr lang="en-US" altLang="ja-JP"/>
              <a:t> plants.</a:t>
            </a:r>
            <a:endParaRPr lang="en-GB" altLang="en-US"/>
          </a:p>
        </p:txBody>
      </p:sp>
    </p:spTree>
    <p:extLst>
      <p:ext uri="{BB962C8B-B14F-4D97-AF65-F5344CB8AC3E}">
        <p14:creationId xmlns:p14="http://schemas.microsoft.com/office/powerpoint/2010/main" val="844059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B88C620D-8382-F44F-96BA-FFE828DC6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F558A56B-774A-6B41-BD4E-DA83D851B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5" name="Slide Number Placeholder 3">
            <a:extLst>
              <a:ext uri="{FF2B5EF4-FFF2-40B4-BE49-F238E27FC236}">
                <a16:creationId xmlns:a16="http://schemas.microsoft.com/office/drawing/2014/main" id="{D2293DFF-FF1F-BD44-B99B-81FA14AFE7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5C7FC5-D79F-F441-8304-BD709FE0D13E}" type="slidenum">
              <a:rPr lang="en-US" altLang="en-US" smtClean="0">
                <a:latin typeface="Calibri" panose="020F0502020204030204" pitchFamily="34" charset="0"/>
              </a:rPr>
              <a:pPr/>
              <a:t>33</a:t>
            </a:fld>
            <a:endParaRPr lang="en-US" altLang="en-US">
              <a:latin typeface="Calibri" panose="020F0502020204030204" pitchFamily="34" charset="0"/>
            </a:endParaRPr>
          </a:p>
        </p:txBody>
      </p:sp>
    </p:spTree>
    <p:extLst>
      <p:ext uri="{BB962C8B-B14F-4D97-AF65-F5344CB8AC3E}">
        <p14:creationId xmlns:p14="http://schemas.microsoft.com/office/powerpoint/2010/main" val="114824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BE795877-9BF3-3048-A5DE-C8CE3C262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163262EA-9383-094D-9AC0-C0FAAE883E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3" name="Slide Number Placeholder 3">
            <a:extLst>
              <a:ext uri="{FF2B5EF4-FFF2-40B4-BE49-F238E27FC236}">
                <a16:creationId xmlns:a16="http://schemas.microsoft.com/office/drawing/2014/main" id="{9DF588BA-223A-D84C-AB15-EEBB0671B5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CE7603-033D-C644-B289-B5310BEEE449}"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1337873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02C60EFF-4BA1-2C47-A92D-1CAC7FF590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971AFFAF-439A-5B4B-8F33-932EFF15D2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1" name="Slide Number Placeholder 3">
            <a:extLst>
              <a:ext uri="{FF2B5EF4-FFF2-40B4-BE49-F238E27FC236}">
                <a16:creationId xmlns:a16="http://schemas.microsoft.com/office/drawing/2014/main" id="{73632280-4DEF-2648-AA74-B344EA7097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ADC384-DFA6-3447-A5EF-F6E3872FBD50}" type="slidenum">
              <a:rPr lang="en-US" altLang="en-US" smtClean="0">
                <a:latin typeface="Calibri" panose="020F0502020204030204" pitchFamily="34" charset="0"/>
              </a:rPr>
              <a:pPr/>
              <a:t>35</a:t>
            </a:fld>
            <a:endParaRPr lang="en-US" altLang="en-US">
              <a:latin typeface="Calibri" panose="020F0502020204030204" pitchFamily="34" charset="0"/>
            </a:endParaRPr>
          </a:p>
        </p:txBody>
      </p:sp>
    </p:spTree>
    <p:extLst>
      <p:ext uri="{BB962C8B-B14F-4D97-AF65-F5344CB8AC3E}">
        <p14:creationId xmlns:p14="http://schemas.microsoft.com/office/powerpoint/2010/main" val="1214185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27935FAC-8F42-4144-A0CE-A037629BCC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80E36C1C-D34F-9448-9031-488E680BE6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299" name="Slide Number Placeholder 3">
            <a:extLst>
              <a:ext uri="{FF2B5EF4-FFF2-40B4-BE49-F238E27FC236}">
                <a16:creationId xmlns:a16="http://schemas.microsoft.com/office/drawing/2014/main" id="{D0D3C370-04B6-084E-BCE1-EFCB4FB35F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2ECF04A-5FA7-7A4F-B935-F02DD96F7822}"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588288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36BE097-35AC-1440-8FC8-306894EAC7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70319D01-1A34-0847-BC56-11E5E927A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7" name="Slide Number Placeholder 3">
            <a:extLst>
              <a:ext uri="{FF2B5EF4-FFF2-40B4-BE49-F238E27FC236}">
                <a16:creationId xmlns:a16="http://schemas.microsoft.com/office/drawing/2014/main" id="{0B51B1DB-C160-9645-B376-F5FDD85733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F04941C-3548-8741-8EB3-79E27C50B177}" type="slidenum">
              <a:rPr lang="en-US" altLang="en-US" smtClean="0">
                <a:latin typeface="Calibri" panose="020F0502020204030204" pitchFamily="34" charset="0"/>
              </a:rPr>
              <a:pPr/>
              <a:t>37</a:t>
            </a:fld>
            <a:endParaRPr lang="en-US" altLang="en-US">
              <a:latin typeface="Calibri" panose="020F0502020204030204" pitchFamily="34" charset="0"/>
            </a:endParaRPr>
          </a:p>
        </p:txBody>
      </p:sp>
    </p:spTree>
    <p:extLst>
      <p:ext uri="{BB962C8B-B14F-4D97-AF65-F5344CB8AC3E}">
        <p14:creationId xmlns:p14="http://schemas.microsoft.com/office/powerpoint/2010/main" val="861139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DF76FD2-29D7-E742-A228-5A55A5C5F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0539A93C-5CAC-AC4D-B75C-71206EBB60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5" name="Slide Number Placeholder 3">
            <a:extLst>
              <a:ext uri="{FF2B5EF4-FFF2-40B4-BE49-F238E27FC236}">
                <a16:creationId xmlns:a16="http://schemas.microsoft.com/office/drawing/2014/main" id="{C1B19D61-A3F4-6143-BE56-B4908110C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9DC3F6-1A1B-2F46-BDCF-AFE7DE94C68D}" type="slidenum">
              <a:rPr lang="en-US" altLang="en-US" smtClean="0">
                <a:latin typeface="Calibri" panose="020F0502020204030204" pitchFamily="34" charset="0"/>
              </a:rPr>
              <a:pPr/>
              <a:t>38</a:t>
            </a:fld>
            <a:endParaRPr lang="en-US" altLang="en-US">
              <a:latin typeface="Calibri" panose="020F0502020204030204" pitchFamily="34" charset="0"/>
            </a:endParaRPr>
          </a:p>
        </p:txBody>
      </p:sp>
    </p:spTree>
    <p:extLst>
      <p:ext uri="{BB962C8B-B14F-4D97-AF65-F5344CB8AC3E}">
        <p14:creationId xmlns:p14="http://schemas.microsoft.com/office/powerpoint/2010/main" val="2693568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DCF9F80D-3221-3D4A-866C-7B70E1578A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62BBB6AA-3088-2E4D-86B5-F6AC629EDA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3" name="Slide Number Placeholder 3">
            <a:extLst>
              <a:ext uri="{FF2B5EF4-FFF2-40B4-BE49-F238E27FC236}">
                <a16:creationId xmlns:a16="http://schemas.microsoft.com/office/drawing/2014/main" id="{A4FE6025-F781-5840-A04F-484FB86C2B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FB335F9-F003-3E4F-B11F-ABD4C4AD5FC7}" type="slidenum">
              <a:rPr lang="en-US" altLang="en-US" smtClean="0">
                <a:latin typeface="Calibri" panose="020F0502020204030204" pitchFamily="34" charset="0"/>
              </a:rPr>
              <a:pPr/>
              <a:t>40</a:t>
            </a:fld>
            <a:endParaRPr lang="en-US" altLang="en-US">
              <a:latin typeface="Calibri" panose="020F0502020204030204" pitchFamily="34" charset="0"/>
            </a:endParaRPr>
          </a:p>
        </p:txBody>
      </p:sp>
    </p:spTree>
    <p:extLst>
      <p:ext uri="{BB962C8B-B14F-4D97-AF65-F5344CB8AC3E}">
        <p14:creationId xmlns:p14="http://schemas.microsoft.com/office/powerpoint/2010/main" val="150727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48958DA0-71A9-EA48-B3CB-A4553405DE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E3F14EF3-0FB2-3349-9085-A819F67444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5" name="Slide Number Placeholder 3">
            <a:extLst>
              <a:ext uri="{FF2B5EF4-FFF2-40B4-BE49-F238E27FC236}">
                <a16:creationId xmlns:a16="http://schemas.microsoft.com/office/drawing/2014/main" id="{EBDF7BEB-B392-3149-AB69-A73979F198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4B52FEC-0ACE-CF43-81BC-DB32DC219E96}"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146946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7D1C8586-7633-D349-98A6-93D4EFFD4E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B8F7DE8B-4D09-5F47-BC95-C8F31A0E05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683" name="Slide Number Placeholder 3">
            <a:extLst>
              <a:ext uri="{FF2B5EF4-FFF2-40B4-BE49-F238E27FC236}">
                <a16:creationId xmlns:a16="http://schemas.microsoft.com/office/drawing/2014/main" id="{526DD7E1-B103-A84B-9D7B-3A81BA9FAA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484408-74F5-B842-A9A6-29960B4E5149}"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156702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338C1492-F7FF-FF4E-A09C-C0529AE3DF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10E527-7C4B-334F-A41E-CC55A56138D7}"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
        <p:nvSpPr>
          <p:cNvPr id="75778" name="Rectangle 2">
            <a:extLst>
              <a:ext uri="{FF2B5EF4-FFF2-40B4-BE49-F238E27FC236}">
                <a16:creationId xmlns:a16="http://schemas.microsoft.com/office/drawing/2014/main" id="{FC8F84FA-A72C-6140-BF92-7546E029D6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a:extLst>
              <a:ext uri="{FF2B5EF4-FFF2-40B4-BE49-F238E27FC236}">
                <a16:creationId xmlns:a16="http://schemas.microsoft.com/office/drawing/2014/main" id="{3F838773-FB3A-FF4A-A95B-89920FA65C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3-9 </a:t>
            </a:r>
            <a:r>
              <a:rPr lang="en-US" altLang="en-US"/>
              <a:t>Formation of P</a:t>
            </a:r>
            <a:r>
              <a:rPr lang="en-US" altLang="en-US" baseline="30000"/>
              <a:t>1</a:t>
            </a:r>
            <a:r>
              <a:rPr lang="en-US" altLang="en-US"/>
              <a:t> and F</a:t>
            </a:r>
            <a:r>
              <a:rPr lang="en-US" altLang="en-US" baseline="30000"/>
              <a:t>1</a:t>
            </a:r>
            <a:r>
              <a:rPr lang="en-US" altLang="en-US"/>
              <a:t> gametes in a trihybrid cross.</a:t>
            </a:r>
            <a:endParaRPr lang="en-GB" altLang="en-US"/>
          </a:p>
        </p:txBody>
      </p:sp>
    </p:spTree>
    <p:extLst>
      <p:ext uri="{BB962C8B-B14F-4D97-AF65-F5344CB8AC3E}">
        <p14:creationId xmlns:p14="http://schemas.microsoft.com/office/powerpoint/2010/main" val="196840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45E32CA8-34AE-534C-9FB3-05AA14A031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09CB293B-3977-FB4E-B33E-BE14257159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7827" name="Slide Number Placeholder 3">
            <a:extLst>
              <a:ext uri="{FF2B5EF4-FFF2-40B4-BE49-F238E27FC236}">
                <a16:creationId xmlns:a16="http://schemas.microsoft.com/office/drawing/2014/main" id="{AD130202-AD5B-E54F-B3CA-5CE32DBBC6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C68738F-C461-1C4F-9C6A-31318922A54B}"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70778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1E0988AB-0A1C-7044-9468-F282B4C5C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A1F512CD-0BD9-D54D-97D7-2B01D5E614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5" name="Slide Number Placeholder 3">
            <a:extLst>
              <a:ext uri="{FF2B5EF4-FFF2-40B4-BE49-F238E27FC236}">
                <a16:creationId xmlns:a16="http://schemas.microsoft.com/office/drawing/2014/main" id="{3816EC1C-9579-3949-9218-7B25680F86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8CF57C-DDEE-A448-A20B-84A294E984E9}"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693514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637AD4E4-A54C-7A4B-9CCB-830D2C7737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B45D0D93-B45B-9841-9F40-D0D5037470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23" name="Slide Number Placeholder 3">
            <a:extLst>
              <a:ext uri="{FF2B5EF4-FFF2-40B4-BE49-F238E27FC236}">
                <a16:creationId xmlns:a16="http://schemas.microsoft.com/office/drawing/2014/main" id="{3C1834BA-DA13-424F-8629-54AF4235B3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BC3ABEA-0C3A-D146-AF67-339813902D83}"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38867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F6A8E589-6CF8-6647-BCF7-7BD7C35703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A8D455-2C56-3A4A-B1E9-6A0127E105D9}"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
        <p:nvSpPr>
          <p:cNvPr id="86018" name="Rectangle 2">
            <a:extLst>
              <a:ext uri="{FF2B5EF4-FFF2-40B4-BE49-F238E27FC236}">
                <a16:creationId xmlns:a16="http://schemas.microsoft.com/office/drawing/2014/main" id="{6EA96A4C-DFC9-9A47-B66D-B9D55AEA53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a:extLst>
              <a:ext uri="{FF2B5EF4-FFF2-40B4-BE49-F238E27FC236}">
                <a16:creationId xmlns:a16="http://schemas.microsoft.com/office/drawing/2014/main" id="{AB54007F-6E34-EB42-9D56-F0D8CA2B9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a:t>Table 3-1  Simple Mathematical Rules Useful in Working Genetics Problems</a:t>
            </a:r>
            <a:endParaRPr lang="en-GB" altLang="en-US"/>
          </a:p>
        </p:txBody>
      </p:sp>
    </p:spTree>
    <p:extLst>
      <p:ext uri="{BB962C8B-B14F-4D97-AF65-F5344CB8AC3E}">
        <p14:creationId xmlns:p14="http://schemas.microsoft.com/office/powerpoint/2010/main" val="133125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9/30/19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9/30/19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9/30/19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9/30/19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9/30/19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9/30/19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9/30/19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9/30/19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9/30/19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9/30/19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9/30/19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9/30/19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imgres?imgurl=http://www.buzzlightyeargames.org/wp-content/uploads/2010/10/buzz_lightyear.jpg&amp;imgrefurl=http://www.buzzlightyeargames.org/&amp;usg=__73c9CzRPe465aw2Fc0MHCopgXdI=&amp;h=307&amp;w=317&amp;sz=18&amp;hl=en&amp;start=1&amp;zoom=1&amp;itbs=1&amp;tbnid=5pFvctMMdSwuwM:&amp;tbnh=114&amp;tbnw=118&amp;prev=/images?q=buzz+lightyear&amp;hl=en&amp;gbv=2&amp;tbs=isch:1&amp;ei=RkRYTf6uI4bGsAP21qCqB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12</a:t>
            </a:r>
            <a:br>
              <a:rPr lang="en-US" altLang="en-US" dirty="0"/>
            </a:br>
            <a:r>
              <a:rPr lang="en-US" altLang="en-US" dirty="0">
                <a:ea typeface="MS PGothic"/>
              </a:rPr>
              <a:t>Sept. 30</a:t>
            </a:r>
            <a:r>
              <a:rPr lang="en-US" altLang="en-US" baseline="30000" dirty="0">
                <a:ea typeface="MS PGothic"/>
              </a:rPr>
              <a:t>th</a:t>
            </a:r>
            <a:r>
              <a:rPr lang="en-US" altLang="en-US" dirty="0">
                <a:ea typeface="MS PGothic"/>
              </a:rPr>
              <a:t>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marL="0" indent="0">
              <a:buNone/>
              <a:defRPr/>
            </a:pPr>
            <a:endParaRPr lang="en-US" dirty="0">
              <a:ea typeface="MS PGothic" charset="0"/>
            </a:endParaRPr>
          </a:p>
          <a:p>
            <a:pPr>
              <a:defRPr/>
            </a:pPr>
            <a:endParaRPr lang="en-US" dirty="0">
              <a:ea typeface="MS PGothic" charset="0"/>
            </a:endParaRPr>
          </a:p>
          <a:p>
            <a:pPr>
              <a:defRPr/>
            </a:pPr>
            <a:r>
              <a:rPr lang="en-US" dirty="0">
                <a:ea typeface="MS PGothic" charset="0"/>
              </a:rPr>
              <a:t>Thank you for independent study of last Friday’s concepts.  </a:t>
            </a:r>
          </a:p>
          <a:p>
            <a:pPr lvl="1">
              <a:defRPr/>
            </a:pPr>
            <a:r>
              <a:rPr lang="en-US" dirty="0">
                <a:ea typeface="MS PGothic" charset="0"/>
              </a:rPr>
              <a:t>Much of the content was practiced in Thursday’s lab. Thank you for hard work there as well!  I think several of you thought about Mendel’s actual process and the tedium/boredom he may have experienced. </a:t>
            </a:r>
          </a:p>
          <a:p>
            <a:pPr lvl="1">
              <a:defRPr/>
            </a:pPr>
            <a:r>
              <a:rPr lang="en-US" dirty="0">
                <a:ea typeface="MS PGothic" charset="0"/>
              </a:rPr>
              <a:t>Hopefully he had good helpers like you did!</a:t>
            </a:r>
          </a:p>
          <a:p>
            <a:pPr lvl="1">
              <a:defRPr/>
            </a:pPr>
            <a:r>
              <a:rPr lang="en-US" dirty="0">
                <a:ea typeface="MS PGothic" charset="0"/>
              </a:rPr>
              <a:t>Be sure to also look up Barbara McClintock---why?</a:t>
            </a:r>
          </a:p>
          <a:p>
            <a:pPr lvl="1">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a:p>
            <a:pP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6A803C17-A42B-934B-89B9-8AF5DEBDEF39}"/>
              </a:ext>
            </a:extLst>
          </p:cNvPr>
          <p:cNvSpPr>
            <a:spLocks noGrp="1"/>
          </p:cNvSpPr>
          <p:nvPr>
            <p:ph type="title"/>
          </p:nvPr>
        </p:nvSpPr>
        <p:spPr/>
        <p:txBody>
          <a:bodyPr/>
          <a:lstStyle/>
          <a:p>
            <a:r>
              <a:rPr lang="en-US" altLang="en-US"/>
              <a:t>How many types of gametes?</a:t>
            </a:r>
          </a:p>
        </p:txBody>
      </p:sp>
      <p:sp>
        <p:nvSpPr>
          <p:cNvPr id="76802" name="Content Placeholder 2">
            <a:extLst>
              <a:ext uri="{FF2B5EF4-FFF2-40B4-BE49-F238E27FC236}">
                <a16:creationId xmlns:a16="http://schemas.microsoft.com/office/drawing/2014/main" id="{92A4E792-59EE-F34B-9674-B7F4BB4FD10E}"/>
              </a:ext>
            </a:extLst>
          </p:cNvPr>
          <p:cNvSpPr>
            <a:spLocks noGrp="1"/>
          </p:cNvSpPr>
          <p:nvPr>
            <p:ph idx="1"/>
          </p:nvPr>
        </p:nvSpPr>
        <p:spPr/>
        <p:txBody>
          <a:bodyPr/>
          <a:lstStyle/>
          <a:p>
            <a:endParaRPr lang="en-US" altLang="en-US"/>
          </a:p>
          <a:p>
            <a:pPr lvl="1">
              <a:buFont typeface="Arial" panose="020B0604020202020204" pitchFamily="34" charset="0"/>
              <a:buNone/>
            </a:pPr>
            <a:r>
              <a:rPr lang="en-US" altLang="en-US">
                <a:solidFill>
                  <a:srgbClr val="FF0000"/>
                </a:solidFill>
              </a:rPr>
              <a:t>2</a:t>
            </a:r>
            <a:r>
              <a:rPr lang="en-US" altLang="en-US" baseline="30000">
                <a:solidFill>
                  <a:srgbClr val="FF0000"/>
                </a:solidFill>
              </a:rPr>
              <a:t>n </a:t>
            </a:r>
            <a:r>
              <a:rPr lang="en-US" altLang="en-US" baseline="30000"/>
              <a:t>  </a:t>
            </a:r>
            <a:r>
              <a:rPr lang="en-US" altLang="en-US"/>
              <a:t>where n= # of unlike unit factor pairs in the F1 heterozygote.</a:t>
            </a:r>
          </a:p>
          <a:p>
            <a:pPr lvl="1"/>
            <a:endParaRPr lang="en-US" altLang="en-US" baseline="30000"/>
          </a:p>
          <a:p>
            <a:pPr lvl="1"/>
            <a:r>
              <a:rPr lang="en-US" altLang="en-US"/>
              <a:t>3-factor cross  </a:t>
            </a:r>
            <a:r>
              <a:rPr lang="en-US" altLang="en-US">
                <a:solidFill>
                  <a:srgbClr val="FF0000"/>
                </a:solidFill>
              </a:rPr>
              <a:t>n=3</a:t>
            </a:r>
            <a:r>
              <a:rPr lang="en-US" altLang="en-US"/>
              <a:t>  so…</a:t>
            </a:r>
            <a:r>
              <a:rPr lang="en-US" altLang="en-US">
                <a:solidFill>
                  <a:srgbClr val="FF0000"/>
                </a:solidFill>
              </a:rPr>
              <a:t>8</a:t>
            </a:r>
            <a:r>
              <a:rPr lang="en-US" altLang="en-US"/>
              <a:t> unique types of gametes</a:t>
            </a:r>
          </a:p>
          <a:p>
            <a:pPr lvl="1"/>
            <a:endParaRPr lang="en-US" altLang="en-US"/>
          </a:p>
          <a:p>
            <a:pPr lvl="1"/>
            <a:endParaRPr lang="en-US" altLang="en-US"/>
          </a:p>
          <a:p>
            <a:pPr lvl="1">
              <a:buFont typeface="Arial" panose="020B0604020202020204" pitchFamily="34" charset="0"/>
              <a:buNone/>
            </a:pPr>
            <a:r>
              <a:rPr lang="en-US" altLang="en-US"/>
              <a:t>Independent assortment!!</a:t>
            </a:r>
          </a:p>
          <a:p>
            <a:pPr lvl="1"/>
            <a:endParaRPr lang="en-US" altLang="en-US"/>
          </a:p>
        </p:txBody>
      </p:sp>
    </p:spTree>
    <p:extLst>
      <p:ext uri="{BB962C8B-B14F-4D97-AF65-F5344CB8AC3E}">
        <p14:creationId xmlns:p14="http://schemas.microsoft.com/office/powerpoint/2010/main" val="241199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B3C3BFF3-71EB-634F-B34C-03076D62A2B5}"/>
              </a:ext>
            </a:extLst>
          </p:cNvPr>
          <p:cNvSpPr>
            <a:spLocks noGrp="1"/>
          </p:cNvSpPr>
          <p:nvPr>
            <p:ph type="title"/>
          </p:nvPr>
        </p:nvSpPr>
        <p:spPr/>
        <p:txBody>
          <a:bodyPr/>
          <a:lstStyle/>
          <a:p>
            <a:r>
              <a:rPr lang="en-US" altLang="en-US"/>
              <a:t>How big is your punnett square?</a:t>
            </a:r>
          </a:p>
        </p:txBody>
      </p:sp>
      <p:sp>
        <p:nvSpPr>
          <p:cNvPr id="3" name="Content Placeholder 2">
            <a:extLst>
              <a:ext uri="{FF2B5EF4-FFF2-40B4-BE49-F238E27FC236}">
                <a16:creationId xmlns:a16="http://schemas.microsoft.com/office/drawing/2014/main" id="{CE88368A-285B-4C4A-A193-CBE0A24A2817}"/>
              </a:ext>
            </a:extLst>
          </p:cNvPr>
          <p:cNvSpPr>
            <a:spLocks noGrp="1"/>
          </p:cNvSpPr>
          <p:nvPr>
            <p:ph idx="1"/>
          </p:nvPr>
        </p:nvSpPr>
        <p:spPr/>
        <p:txBody>
          <a:bodyPr/>
          <a:lstStyle/>
          <a:p>
            <a:r>
              <a:rPr lang="en-US" altLang="en-US"/>
              <a:t>8 types of gametes</a:t>
            </a:r>
          </a:p>
          <a:p>
            <a:r>
              <a:rPr lang="en-US" altLang="en-US"/>
              <a:t>8X8=64 entries!</a:t>
            </a:r>
          </a:p>
        </p:txBody>
      </p:sp>
    </p:spTree>
    <p:extLst>
      <p:ext uri="{BB962C8B-B14F-4D97-AF65-F5344CB8AC3E}">
        <p14:creationId xmlns:p14="http://schemas.microsoft.com/office/powerpoint/2010/main" val="1222695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4C2CA896-A521-0C44-811A-E6D55CAB56B3}"/>
              </a:ext>
            </a:extLst>
          </p:cNvPr>
          <p:cNvSpPr>
            <a:spLocks noGrp="1"/>
          </p:cNvSpPr>
          <p:nvPr>
            <p:ph type="title"/>
          </p:nvPr>
        </p:nvSpPr>
        <p:spPr/>
        <p:txBody>
          <a:bodyPr/>
          <a:lstStyle/>
          <a:p>
            <a:r>
              <a:rPr lang="en-US" altLang="en-US"/>
              <a:t>How many different genotypes?</a:t>
            </a:r>
          </a:p>
        </p:txBody>
      </p:sp>
      <p:sp>
        <p:nvSpPr>
          <p:cNvPr id="80898" name="Content Placeholder 2">
            <a:extLst>
              <a:ext uri="{FF2B5EF4-FFF2-40B4-BE49-F238E27FC236}">
                <a16:creationId xmlns:a16="http://schemas.microsoft.com/office/drawing/2014/main" id="{66CAA3F1-ED45-9041-AE33-958B92028D6A}"/>
              </a:ext>
            </a:extLst>
          </p:cNvPr>
          <p:cNvSpPr>
            <a:spLocks noGrp="1"/>
          </p:cNvSpPr>
          <p:nvPr>
            <p:ph idx="1"/>
          </p:nvPr>
        </p:nvSpPr>
        <p:spPr>
          <a:xfrm>
            <a:off x="457200" y="1600200"/>
            <a:ext cx="8229600" cy="4876800"/>
          </a:xfrm>
        </p:spPr>
        <p:txBody>
          <a:bodyPr/>
          <a:lstStyle/>
          <a:p>
            <a:r>
              <a:rPr lang="en-US" altLang="en-US"/>
              <a:t>Each factor has </a:t>
            </a:r>
            <a:r>
              <a:rPr lang="en-US" altLang="en-US">
                <a:solidFill>
                  <a:srgbClr val="FF0000"/>
                </a:solidFill>
              </a:rPr>
              <a:t>3</a:t>
            </a:r>
            <a:r>
              <a:rPr lang="en-US" altLang="en-US"/>
              <a:t>  possible genotypes.</a:t>
            </a:r>
          </a:p>
          <a:p>
            <a:pPr lvl="1"/>
            <a:r>
              <a:rPr lang="en-US" altLang="en-US" b="1"/>
              <a:t>AA</a:t>
            </a:r>
            <a:r>
              <a:rPr lang="en-US" altLang="en-US"/>
              <a:t>, Aa, aa</a:t>
            </a:r>
          </a:p>
          <a:p>
            <a:pPr lvl="1"/>
            <a:r>
              <a:rPr lang="en-US" altLang="en-US"/>
              <a:t>BB, Bb, </a:t>
            </a:r>
            <a:r>
              <a:rPr lang="en-US" altLang="en-US" b="1"/>
              <a:t>bb</a:t>
            </a:r>
          </a:p>
          <a:p>
            <a:pPr lvl="1"/>
            <a:r>
              <a:rPr lang="en-US" altLang="en-US"/>
              <a:t>CC, </a:t>
            </a:r>
            <a:r>
              <a:rPr lang="en-US" altLang="en-US" b="1"/>
              <a:t>Cc</a:t>
            </a:r>
            <a:r>
              <a:rPr lang="en-US" altLang="en-US"/>
              <a:t>, cc</a:t>
            </a:r>
          </a:p>
          <a:p>
            <a:pPr lvl="2"/>
            <a:r>
              <a:rPr lang="en-US" altLang="en-US"/>
              <a:t>One possible combo:  AA bb Cc</a:t>
            </a:r>
          </a:p>
          <a:p>
            <a:pPr lvl="2">
              <a:buFont typeface="Arial" panose="020B0604020202020204" pitchFamily="34" charset="0"/>
              <a:buNone/>
            </a:pPr>
            <a:endParaRPr lang="en-US" altLang="en-US"/>
          </a:p>
          <a:p>
            <a:pPr lvl="2">
              <a:buFont typeface="Arial" panose="020B0604020202020204" pitchFamily="34" charset="0"/>
              <a:buNone/>
            </a:pPr>
            <a:r>
              <a:rPr lang="en-US" altLang="en-US" sz="3200"/>
              <a:t>Consider all possible combos…</a:t>
            </a:r>
          </a:p>
          <a:p>
            <a:pPr lvl="3">
              <a:buFont typeface="Arial" panose="020B0604020202020204" pitchFamily="34" charset="0"/>
              <a:buNone/>
            </a:pPr>
            <a:r>
              <a:rPr lang="en-US" altLang="en-US" sz="3200">
                <a:solidFill>
                  <a:srgbClr val="FF0000"/>
                </a:solidFill>
              </a:rPr>
              <a:t>3</a:t>
            </a:r>
            <a:r>
              <a:rPr lang="en-US" altLang="en-US" sz="3200" baseline="30000">
                <a:solidFill>
                  <a:srgbClr val="FF0000"/>
                </a:solidFill>
              </a:rPr>
              <a:t>n</a:t>
            </a:r>
            <a:r>
              <a:rPr lang="en-US" altLang="en-US" sz="3200"/>
              <a:t>, where n is the # of unlike unit factors.  For n=3; </a:t>
            </a:r>
            <a:r>
              <a:rPr lang="en-US" altLang="en-US" sz="3200">
                <a:solidFill>
                  <a:srgbClr val="FF0000"/>
                </a:solidFill>
              </a:rPr>
              <a:t>27</a:t>
            </a:r>
            <a:r>
              <a:rPr lang="en-US" altLang="en-US" sz="3200"/>
              <a:t> unique genotypes.</a:t>
            </a:r>
          </a:p>
        </p:txBody>
      </p:sp>
    </p:spTree>
    <p:extLst>
      <p:ext uri="{BB962C8B-B14F-4D97-AF65-F5344CB8AC3E}">
        <p14:creationId xmlns:p14="http://schemas.microsoft.com/office/powerpoint/2010/main" val="327843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7EC27E3F-5093-E141-800B-057B684DB2B8}"/>
              </a:ext>
            </a:extLst>
          </p:cNvPr>
          <p:cNvSpPr>
            <a:spLocks noGrp="1"/>
          </p:cNvSpPr>
          <p:nvPr>
            <p:ph type="title"/>
          </p:nvPr>
        </p:nvSpPr>
        <p:spPr/>
        <p:txBody>
          <a:bodyPr/>
          <a:lstStyle/>
          <a:p>
            <a:endParaRPr lang="en-US" altLang="en-US"/>
          </a:p>
        </p:txBody>
      </p:sp>
      <p:sp>
        <p:nvSpPr>
          <p:cNvPr id="82946" name="Content Placeholder 2">
            <a:extLst>
              <a:ext uri="{FF2B5EF4-FFF2-40B4-BE49-F238E27FC236}">
                <a16:creationId xmlns:a16="http://schemas.microsoft.com/office/drawing/2014/main" id="{14F67AF2-841D-C540-9FFF-FD9B059F2DFB}"/>
              </a:ext>
            </a:extLst>
          </p:cNvPr>
          <p:cNvSpPr>
            <a:spLocks noGrp="1"/>
          </p:cNvSpPr>
          <p:nvPr>
            <p:ph idx="1"/>
          </p:nvPr>
        </p:nvSpPr>
        <p:spPr/>
        <p:txBody>
          <a:bodyPr/>
          <a:lstStyle/>
          <a:p>
            <a:r>
              <a:rPr lang="en-US" altLang="en-US"/>
              <a:t>How many different phenotypes?</a:t>
            </a:r>
          </a:p>
          <a:p>
            <a:endParaRPr lang="en-US" altLang="en-US"/>
          </a:p>
          <a:p>
            <a:pPr lvl="1"/>
            <a:r>
              <a:rPr lang="en-US" altLang="en-US"/>
              <a:t>Since there are only 2 phenotypes (dominant and recessive)</a:t>
            </a:r>
          </a:p>
          <a:p>
            <a:pPr marL="914400" lvl="2" indent="0">
              <a:buFont typeface="Arial" panose="020B0604020202020204" pitchFamily="34" charset="0"/>
              <a:buNone/>
            </a:pPr>
            <a:r>
              <a:rPr lang="en-US" altLang="en-US" u="sng"/>
              <a:t>2</a:t>
            </a:r>
            <a:r>
              <a:rPr lang="en-US" altLang="en-US" baseline="30000"/>
              <a:t>3 </a:t>
            </a:r>
            <a:r>
              <a:rPr lang="en-US" altLang="en-US"/>
              <a:t>= 8 different phenotype combinations.</a:t>
            </a:r>
            <a:endParaRPr lang="en-US" altLang="en-US" baseline="30000"/>
          </a:p>
        </p:txBody>
      </p:sp>
    </p:spTree>
    <p:extLst>
      <p:ext uri="{BB962C8B-B14F-4D97-AF65-F5344CB8AC3E}">
        <p14:creationId xmlns:p14="http://schemas.microsoft.com/office/powerpoint/2010/main" val="161330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2F5651D3-EA55-6B44-9C89-1ABB8EEEA910}"/>
              </a:ext>
            </a:extLst>
          </p:cNvPr>
          <p:cNvSpPr>
            <a:spLocks noGrp="1"/>
          </p:cNvSpPr>
          <p:nvPr>
            <p:ph type="title"/>
          </p:nvPr>
        </p:nvSpPr>
        <p:spPr/>
        <p:txBody>
          <a:bodyPr/>
          <a:lstStyle/>
          <a:p>
            <a:r>
              <a:rPr lang="en-US" altLang="en-US"/>
              <a:t>Summarizing</a:t>
            </a:r>
          </a:p>
        </p:txBody>
      </p:sp>
      <p:sp>
        <p:nvSpPr>
          <p:cNvPr id="83970" name="Content Placeholder 2">
            <a:extLst>
              <a:ext uri="{FF2B5EF4-FFF2-40B4-BE49-F238E27FC236}">
                <a16:creationId xmlns:a16="http://schemas.microsoft.com/office/drawing/2014/main" id="{149CB157-8983-D74A-8AAB-9BF3F9FDC007}"/>
              </a:ext>
            </a:extLst>
          </p:cNvPr>
          <p:cNvSpPr>
            <a:spLocks noGrp="1"/>
          </p:cNvSpPr>
          <p:nvPr>
            <p:ph idx="1"/>
          </p:nvPr>
        </p:nvSpPr>
        <p:spPr/>
        <p:txBody>
          <a:bodyPr/>
          <a:lstStyle/>
          <a:p>
            <a:r>
              <a:rPr lang="en-US" altLang="en-US"/>
              <a:t>In a 3-point/tri hybrid cross:</a:t>
            </a:r>
          </a:p>
          <a:p>
            <a:endParaRPr lang="en-US" altLang="en-US"/>
          </a:p>
          <a:p>
            <a:r>
              <a:rPr lang="en-US" altLang="en-US"/>
              <a:t>8 unique gametes (64-box Punnett square)</a:t>
            </a:r>
          </a:p>
          <a:p>
            <a:r>
              <a:rPr lang="en-US" altLang="en-US"/>
              <a:t>27 unique genotypes</a:t>
            </a:r>
          </a:p>
          <a:p>
            <a:r>
              <a:rPr lang="en-US" altLang="en-US"/>
              <a:t>8 unique phenotypes</a:t>
            </a:r>
          </a:p>
          <a:p>
            <a:endParaRPr lang="en-US" altLang="en-US"/>
          </a:p>
          <a:p>
            <a:r>
              <a:rPr lang="en-US" altLang="en-US"/>
              <a:t>(Table 3.1)</a:t>
            </a:r>
          </a:p>
        </p:txBody>
      </p:sp>
    </p:spTree>
    <p:extLst>
      <p:ext uri="{BB962C8B-B14F-4D97-AF65-F5344CB8AC3E}">
        <p14:creationId xmlns:p14="http://schemas.microsoft.com/office/powerpoint/2010/main" val="148452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8">
            <a:extLst>
              <a:ext uri="{FF2B5EF4-FFF2-40B4-BE49-F238E27FC236}">
                <a16:creationId xmlns:a16="http://schemas.microsoft.com/office/drawing/2014/main" id="{144B9AC6-696B-6C46-BA04-39B26D955E20}"/>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Table 3.1</a:t>
            </a:r>
          </a:p>
        </p:txBody>
      </p:sp>
      <p:pic>
        <p:nvPicPr>
          <p:cNvPr id="84994" name="Picture 13">
            <a:extLst>
              <a:ext uri="{FF2B5EF4-FFF2-40B4-BE49-F238E27FC236}">
                <a16:creationId xmlns:a16="http://schemas.microsoft.com/office/drawing/2014/main" id="{7D9B517D-725C-9648-AE2C-A5BF35FA9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22"/>
          <a:stretch>
            <a:fillRect/>
          </a:stretch>
        </p:blipFill>
        <p:spPr bwMode="auto">
          <a:xfrm>
            <a:off x="304800" y="531813"/>
            <a:ext cx="8532813"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66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30F4311E-1FDB-0B40-872B-DBFD2EB35602}"/>
              </a:ext>
            </a:extLst>
          </p:cNvPr>
          <p:cNvSpPr>
            <a:spLocks noGrp="1"/>
          </p:cNvSpPr>
          <p:nvPr>
            <p:ph type="title"/>
          </p:nvPr>
        </p:nvSpPr>
        <p:spPr/>
        <p:txBody>
          <a:bodyPr/>
          <a:lstStyle/>
          <a:p>
            <a:r>
              <a:rPr lang="en-US" altLang="en-US"/>
              <a:t>Back to the product rule…</a:t>
            </a:r>
          </a:p>
        </p:txBody>
      </p:sp>
      <p:sp>
        <p:nvSpPr>
          <p:cNvPr id="57346" name="Content Placeholder 2">
            <a:extLst>
              <a:ext uri="{FF2B5EF4-FFF2-40B4-BE49-F238E27FC236}">
                <a16:creationId xmlns:a16="http://schemas.microsoft.com/office/drawing/2014/main" id="{FE46DA7F-1371-9B4F-BE1B-E9AD5FB309D6}"/>
              </a:ext>
            </a:extLst>
          </p:cNvPr>
          <p:cNvSpPr>
            <a:spLocks noGrp="1"/>
          </p:cNvSpPr>
          <p:nvPr>
            <p:ph idx="1"/>
          </p:nvPr>
        </p:nvSpPr>
        <p:spPr/>
        <p:txBody>
          <a:bodyPr/>
          <a:lstStyle/>
          <a:p>
            <a:r>
              <a:rPr lang="en-US" altLang="en-US"/>
              <a:t>You can determine the probability of any genotype or phenotype easily using a tool called a branch/forked line diagram.</a:t>
            </a:r>
          </a:p>
          <a:p>
            <a:endParaRPr lang="en-US" altLang="en-US"/>
          </a:p>
          <a:p>
            <a:endParaRPr lang="en-US" altLang="en-US"/>
          </a:p>
          <a:p>
            <a:r>
              <a:rPr lang="en-US" altLang="en-US"/>
              <a:t>I find it easier to use than a punnett square when considering many factors at once.</a:t>
            </a:r>
          </a:p>
        </p:txBody>
      </p:sp>
    </p:spTree>
    <p:extLst>
      <p:ext uri="{BB962C8B-B14F-4D97-AF65-F5344CB8AC3E}">
        <p14:creationId xmlns:p14="http://schemas.microsoft.com/office/powerpoint/2010/main" val="160219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7">
            <a:extLst>
              <a:ext uri="{FF2B5EF4-FFF2-40B4-BE49-F238E27FC236}">
                <a16:creationId xmlns:a16="http://schemas.microsoft.com/office/drawing/2014/main" id="{8A730BB3-4F4D-E449-8D1B-081001825354}"/>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3.10</a:t>
            </a:r>
          </a:p>
        </p:txBody>
      </p:sp>
      <p:pic>
        <p:nvPicPr>
          <p:cNvPr id="58370" name="Picture 12">
            <a:extLst>
              <a:ext uri="{FF2B5EF4-FFF2-40B4-BE49-F238E27FC236}">
                <a16:creationId xmlns:a16="http://schemas.microsoft.com/office/drawing/2014/main" id="{EC7A91E8-CF07-2C47-81CD-BE4CC6856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233"/>
          <a:stretch>
            <a:fillRect/>
          </a:stretch>
        </p:blipFill>
        <p:spPr bwMode="auto">
          <a:xfrm>
            <a:off x="304800" y="1362075"/>
            <a:ext cx="853281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8FFA3030-0183-0F4E-B432-643F4662BEE4}"/>
              </a:ext>
            </a:extLst>
          </p:cNvPr>
          <p:cNvCxnSpPr/>
          <p:nvPr/>
        </p:nvCxnSpPr>
        <p:spPr>
          <a:xfrm flipV="1">
            <a:off x="6737350" y="5486400"/>
            <a:ext cx="1416050" cy="5699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372" name="TextBox 6">
            <a:extLst>
              <a:ext uri="{FF2B5EF4-FFF2-40B4-BE49-F238E27FC236}">
                <a16:creationId xmlns:a16="http://schemas.microsoft.com/office/drawing/2014/main" id="{DF3ED386-8005-0E4C-8DBE-3328DEA13572}"/>
              </a:ext>
            </a:extLst>
          </p:cNvPr>
          <p:cNvSpPr txBox="1">
            <a:spLocks noChangeArrowheads="1"/>
          </p:cNvSpPr>
          <p:nvPr/>
        </p:nvSpPr>
        <p:spPr bwMode="auto">
          <a:xfrm>
            <a:off x="1066800" y="32004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latin typeface="Arial" panose="020B0604020202020204" pitchFamily="34" charset="0"/>
              </a:rPr>
              <a:t>Tall</a:t>
            </a:r>
          </a:p>
        </p:txBody>
      </p:sp>
      <p:sp>
        <p:nvSpPr>
          <p:cNvPr id="58373" name="TextBox 7">
            <a:extLst>
              <a:ext uri="{FF2B5EF4-FFF2-40B4-BE49-F238E27FC236}">
                <a16:creationId xmlns:a16="http://schemas.microsoft.com/office/drawing/2014/main" id="{B48CB6C5-0E01-5240-800A-EE0809B341B0}"/>
              </a:ext>
            </a:extLst>
          </p:cNvPr>
          <p:cNvSpPr txBox="1">
            <a:spLocks noChangeArrowheads="1"/>
          </p:cNvSpPr>
          <p:nvPr/>
        </p:nvSpPr>
        <p:spPr bwMode="auto">
          <a:xfrm>
            <a:off x="838200" y="4724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FF0000"/>
                </a:solidFill>
                <a:latin typeface="Arial" panose="020B0604020202020204" pitchFamily="34" charset="0"/>
              </a:rPr>
              <a:t>dwarf</a:t>
            </a:r>
          </a:p>
        </p:txBody>
      </p:sp>
      <p:sp>
        <p:nvSpPr>
          <p:cNvPr id="58374" name="TextBox 8">
            <a:extLst>
              <a:ext uri="{FF2B5EF4-FFF2-40B4-BE49-F238E27FC236}">
                <a16:creationId xmlns:a16="http://schemas.microsoft.com/office/drawing/2014/main" id="{3326894A-DA4F-CB4C-A9D4-3C7744061BFE}"/>
              </a:ext>
            </a:extLst>
          </p:cNvPr>
          <p:cNvSpPr txBox="1">
            <a:spLocks noChangeArrowheads="1"/>
          </p:cNvSpPr>
          <p:nvPr/>
        </p:nvSpPr>
        <p:spPr bwMode="auto">
          <a:xfrm>
            <a:off x="2362200" y="2819400"/>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solidFill>
                  <a:srgbClr val="FF0000"/>
                </a:solidFill>
                <a:latin typeface="Arial" panose="020B0604020202020204" pitchFamily="34" charset="0"/>
              </a:rPr>
              <a:t>ROUND</a:t>
            </a:r>
          </a:p>
        </p:txBody>
      </p:sp>
      <p:sp>
        <p:nvSpPr>
          <p:cNvPr id="58375" name="TextBox 9">
            <a:extLst>
              <a:ext uri="{FF2B5EF4-FFF2-40B4-BE49-F238E27FC236}">
                <a16:creationId xmlns:a16="http://schemas.microsoft.com/office/drawing/2014/main" id="{1B760DB4-0EE2-5342-9DA0-7B6B90F8F437}"/>
              </a:ext>
            </a:extLst>
          </p:cNvPr>
          <p:cNvSpPr txBox="1">
            <a:spLocks noChangeArrowheads="1"/>
          </p:cNvSpPr>
          <p:nvPr/>
        </p:nvSpPr>
        <p:spPr bwMode="auto">
          <a:xfrm>
            <a:off x="2286000" y="3657600"/>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solidFill>
                  <a:srgbClr val="FF0000"/>
                </a:solidFill>
                <a:latin typeface="Arial" panose="020B0604020202020204" pitchFamily="34" charset="0"/>
              </a:rPr>
              <a:t>WRINKLED</a:t>
            </a:r>
          </a:p>
        </p:txBody>
      </p:sp>
      <p:sp>
        <p:nvSpPr>
          <p:cNvPr id="58376" name="TextBox 10">
            <a:extLst>
              <a:ext uri="{FF2B5EF4-FFF2-40B4-BE49-F238E27FC236}">
                <a16:creationId xmlns:a16="http://schemas.microsoft.com/office/drawing/2014/main" id="{0FE18B11-FEF8-ED42-B23D-C927394CD443}"/>
              </a:ext>
            </a:extLst>
          </p:cNvPr>
          <p:cNvSpPr txBox="1">
            <a:spLocks noChangeArrowheads="1"/>
          </p:cNvSpPr>
          <p:nvPr/>
        </p:nvSpPr>
        <p:spPr bwMode="auto">
          <a:xfrm>
            <a:off x="2362200" y="4340225"/>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solidFill>
                  <a:srgbClr val="FF0000"/>
                </a:solidFill>
                <a:latin typeface="Arial" panose="020B0604020202020204" pitchFamily="34" charset="0"/>
              </a:rPr>
              <a:t>ROUND</a:t>
            </a:r>
          </a:p>
        </p:txBody>
      </p:sp>
      <p:sp>
        <p:nvSpPr>
          <p:cNvPr id="58377" name="TextBox 11">
            <a:extLst>
              <a:ext uri="{FF2B5EF4-FFF2-40B4-BE49-F238E27FC236}">
                <a16:creationId xmlns:a16="http://schemas.microsoft.com/office/drawing/2014/main" id="{4B61E0A7-E5E5-AC43-9639-BF5E699D40A4}"/>
              </a:ext>
            </a:extLst>
          </p:cNvPr>
          <p:cNvSpPr txBox="1">
            <a:spLocks noChangeArrowheads="1"/>
          </p:cNvSpPr>
          <p:nvPr/>
        </p:nvSpPr>
        <p:spPr bwMode="auto">
          <a:xfrm>
            <a:off x="2286000" y="5026025"/>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solidFill>
                  <a:srgbClr val="FF0000"/>
                </a:solidFill>
                <a:latin typeface="Arial" panose="020B0604020202020204" pitchFamily="34" charset="0"/>
              </a:rPr>
              <a:t>WRINKLED</a:t>
            </a:r>
          </a:p>
        </p:txBody>
      </p:sp>
      <p:sp>
        <p:nvSpPr>
          <p:cNvPr id="58378" name="TextBox 12">
            <a:extLst>
              <a:ext uri="{FF2B5EF4-FFF2-40B4-BE49-F238E27FC236}">
                <a16:creationId xmlns:a16="http://schemas.microsoft.com/office/drawing/2014/main" id="{ED238904-88D9-BC46-B961-44BD09A84B98}"/>
              </a:ext>
            </a:extLst>
          </p:cNvPr>
          <p:cNvSpPr txBox="1">
            <a:spLocks noChangeArrowheads="1"/>
          </p:cNvSpPr>
          <p:nvPr/>
        </p:nvSpPr>
        <p:spPr bwMode="auto">
          <a:xfrm>
            <a:off x="3962400" y="3990975"/>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FF0000"/>
                </a:solidFill>
                <a:latin typeface="Arial" panose="020B0604020202020204" pitchFamily="34" charset="0"/>
              </a:rPr>
              <a:t>yellow</a:t>
            </a:r>
          </a:p>
        </p:txBody>
      </p:sp>
      <p:sp>
        <p:nvSpPr>
          <p:cNvPr id="58379" name="TextBox 13">
            <a:extLst>
              <a:ext uri="{FF2B5EF4-FFF2-40B4-BE49-F238E27FC236}">
                <a16:creationId xmlns:a16="http://schemas.microsoft.com/office/drawing/2014/main" id="{814350C6-F51F-2F47-A01C-9F939704573B}"/>
              </a:ext>
            </a:extLst>
          </p:cNvPr>
          <p:cNvSpPr txBox="1">
            <a:spLocks noChangeArrowheads="1"/>
          </p:cNvSpPr>
          <p:nvPr/>
        </p:nvSpPr>
        <p:spPr bwMode="auto">
          <a:xfrm>
            <a:off x="3962400" y="3228975"/>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FF0000"/>
                </a:solidFill>
                <a:latin typeface="Arial" panose="020B0604020202020204" pitchFamily="34" charset="0"/>
              </a:rPr>
              <a:t>yellow</a:t>
            </a:r>
          </a:p>
        </p:txBody>
      </p:sp>
      <p:sp>
        <p:nvSpPr>
          <p:cNvPr id="58380" name="TextBox 14">
            <a:extLst>
              <a:ext uri="{FF2B5EF4-FFF2-40B4-BE49-F238E27FC236}">
                <a16:creationId xmlns:a16="http://schemas.microsoft.com/office/drawing/2014/main" id="{18FF0989-D22F-9245-9DA3-842289C42499}"/>
              </a:ext>
            </a:extLst>
          </p:cNvPr>
          <p:cNvSpPr txBox="1">
            <a:spLocks noChangeArrowheads="1"/>
          </p:cNvSpPr>
          <p:nvPr/>
        </p:nvSpPr>
        <p:spPr bwMode="auto">
          <a:xfrm>
            <a:off x="3886200" y="4829175"/>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FF0000"/>
                </a:solidFill>
                <a:latin typeface="Arial" panose="020B0604020202020204" pitchFamily="34" charset="0"/>
              </a:rPr>
              <a:t>yellow</a:t>
            </a:r>
          </a:p>
        </p:txBody>
      </p:sp>
      <p:sp>
        <p:nvSpPr>
          <p:cNvPr id="58381" name="TextBox 15">
            <a:extLst>
              <a:ext uri="{FF2B5EF4-FFF2-40B4-BE49-F238E27FC236}">
                <a16:creationId xmlns:a16="http://schemas.microsoft.com/office/drawing/2014/main" id="{8DA6DEAB-893B-014D-956D-6C13F2F4F945}"/>
              </a:ext>
            </a:extLst>
          </p:cNvPr>
          <p:cNvSpPr txBox="1">
            <a:spLocks noChangeArrowheads="1"/>
          </p:cNvSpPr>
          <p:nvPr/>
        </p:nvSpPr>
        <p:spPr bwMode="auto">
          <a:xfrm>
            <a:off x="3962400" y="25146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FF0000"/>
                </a:solidFill>
                <a:latin typeface="Arial" panose="020B0604020202020204" pitchFamily="34" charset="0"/>
              </a:rPr>
              <a:t>yellow</a:t>
            </a:r>
          </a:p>
        </p:txBody>
      </p:sp>
      <p:sp>
        <p:nvSpPr>
          <p:cNvPr id="58382" name="TextBox 16">
            <a:extLst>
              <a:ext uri="{FF2B5EF4-FFF2-40B4-BE49-F238E27FC236}">
                <a16:creationId xmlns:a16="http://schemas.microsoft.com/office/drawing/2014/main" id="{F84A823C-0F0A-1C4F-9CAB-F8DF07D28238}"/>
              </a:ext>
            </a:extLst>
          </p:cNvPr>
          <p:cNvSpPr txBox="1">
            <a:spLocks noChangeArrowheads="1"/>
          </p:cNvSpPr>
          <p:nvPr/>
        </p:nvSpPr>
        <p:spPr bwMode="auto">
          <a:xfrm>
            <a:off x="4038600" y="521017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FF0000"/>
                </a:solidFill>
                <a:latin typeface="Arial" panose="020B0604020202020204" pitchFamily="34" charset="0"/>
              </a:rPr>
              <a:t>green</a:t>
            </a:r>
          </a:p>
        </p:txBody>
      </p:sp>
      <p:sp>
        <p:nvSpPr>
          <p:cNvPr id="58383" name="TextBox 17">
            <a:extLst>
              <a:ext uri="{FF2B5EF4-FFF2-40B4-BE49-F238E27FC236}">
                <a16:creationId xmlns:a16="http://schemas.microsoft.com/office/drawing/2014/main" id="{F29C0F1F-92B2-E743-ACBA-2513CB22AAD8}"/>
              </a:ext>
            </a:extLst>
          </p:cNvPr>
          <p:cNvSpPr txBox="1">
            <a:spLocks noChangeArrowheads="1"/>
          </p:cNvSpPr>
          <p:nvPr/>
        </p:nvSpPr>
        <p:spPr bwMode="auto">
          <a:xfrm>
            <a:off x="3962400" y="437197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FF0000"/>
                </a:solidFill>
                <a:latin typeface="Arial" panose="020B0604020202020204" pitchFamily="34" charset="0"/>
              </a:rPr>
              <a:t>green</a:t>
            </a:r>
          </a:p>
        </p:txBody>
      </p:sp>
      <p:sp>
        <p:nvSpPr>
          <p:cNvPr id="58384" name="TextBox 18">
            <a:extLst>
              <a:ext uri="{FF2B5EF4-FFF2-40B4-BE49-F238E27FC236}">
                <a16:creationId xmlns:a16="http://schemas.microsoft.com/office/drawing/2014/main" id="{05CE5B40-7F13-5841-A559-4153CB4C60AB}"/>
              </a:ext>
            </a:extLst>
          </p:cNvPr>
          <p:cNvSpPr txBox="1">
            <a:spLocks noChangeArrowheads="1"/>
          </p:cNvSpPr>
          <p:nvPr/>
        </p:nvSpPr>
        <p:spPr bwMode="auto">
          <a:xfrm>
            <a:off x="3962400" y="360997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FF0000"/>
                </a:solidFill>
                <a:latin typeface="Arial" panose="020B0604020202020204" pitchFamily="34" charset="0"/>
              </a:rPr>
              <a:t>green</a:t>
            </a:r>
          </a:p>
        </p:txBody>
      </p:sp>
      <p:sp>
        <p:nvSpPr>
          <p:cNvPr id="58385" name="TextBox 19">
            <a:extLst>
              <a:ext uri="{FF2B5EF4-FFF2-40B4-BE49-F238E27FC236}">
                <a16:creationId xmlns:a16="http://schemas.microsoft.com/office/drawing/2014/main" id="{B02A52B2-C8BA-414D-9838-011863CB523C}"/>
              </a:ext>
            </a:extLst>
          </p:cNvPr>
          <p:cNvSpPr txBox="1">
            <a:spLocks noChangeArrowheads="1"/>
          </p:cNvSpPr>
          <p:nvPr/>
        </p:nvSpPr>
        <p:spPr bwMode="auto">
          <a:xfrm>
            <a:off x="3962400" y="28194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rgbClr val="FF0000"/>
                </a:solidFill>
                <a:latin typeface="Arial" panose="020B0604020202020204" pitchFamily="34" charset="0"/>
              </a:rPr>
              <a:t>green</a:t>
            </a:r>
          </a:p>
        </p:txBody>
      </p:sp>
      <p:sp>
        <p:nvSpPr>
          <p:cNvPr id="58386" name="TextBox 20">
            <a:extLst>
              <a:ext uri="{FF2B5EF4-FFF2-40B4-BE49-F238E27FC236}">
                <a16:creationId xmlns:a16="http://schemas.microsoft.com/office/drawing/2014/main" id="{A068CF8A-E336-8446-B532-0DB03DCF2B09}"/>
              </a:ext>
            </a:extLst>
          </p:cNvPr>
          <p:cNvSpPr txBox="1">
            <a:spLocks noChangeArrowheads="1"/>
          </p:cNvSpPr>
          <p:nvPr/>
        </p:nvSpPr>
        <p:spPr bwMode="auto">
          <a:xfrm>
            <a:off x="457200" y="3810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rgbClr val="FF0000"/>
                </a:solidFill>
                <a:latin typeface="Arial" panose="020B0604020202020204" pitchFamily="34" charset="0"/>
              </a:rPr>
              <a:t>Practice!!!  Make it a 4-factor cross--add one more trait—D or d</a:t>
            </a:r>
          </a:p>
        </p:txBody>
      </p:sp>
      <p:cxnSp>
        <p:nvCxnSpPr>
          <p:cNvPr id="23" name="Straight Arrow Connector 22">
            <a:extLst>
              <a:ext uri="{FF2B5EF4-FFF2-40B4-BE49-F238E27FC236}">
                <a16:creationId xmlns:a16="http://schemas.microsoft.com/office/drawing/2014/main" id="{C4AA614D-107A-F94C-92EB-558B67155BAD}"/>
              </a:ext>
            </a:extLst>
          </p:cNvPr>
          <p:cNvCxnSpPr/>
          <p:nvPr/>
        </p:nvCxnSpPr>
        <p:spPr>
          <a:xfrm rot="5400000">
            <a:off x="5257800" y="914400"/>
            <a:ext cx="11430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388" name="TextBox 1">
            <a:extLst>
              <a:ext uri="{FF2B5EF4-FFF2-40B4-BE49-F238E27FC236}">
                <a16:creationId xmlns:a16="http://schemas.microsoft.com/office/drawing/2014/main" id="{7587EAA9-E3AC-4143-9162-DA51ED6773A7}"/>
              </a:ext>
            </a:extLst>
          </p:cNvPr>
          <p:cNvSpPr txBox="1">
            <a:spLocks noChangeArrowheads="1"/>
          </p:cNvSpPr>
          <p:nvPr/>
        </p:nvSpPr>
        <p:spPr bwMode="auto">
          <a:xfrm>
            <a:off x="1066800" y="5791200"/>
            <a:ext cx="6084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This table expresses </a:t>
            </a:r>
            <a:r>
              <a:rPr lang="en-US" altLang="en-US" sz="1800" u="sng"/>
              <a:t>phenotypes</a:t>
            </a:r>
            <a:r>
              <a:rPr lang="en-US" altLang="en-US" sz="1800"/>
              <a:t>.  You could also determine probabilities of genotypes (AabbCC—which would give phenotype AbC.)</a:t>
            </a:r>
          </a:p>
        </p:txBody>
      </p:sp>
    </p:spTree>
    <p:extLst>
      <p:ext uri="{BB962C8B-B14F-4D97-AF65-F5344CB8AC3E}">
        <p14:creationId xmlns:p14="http://schemas.microsoft.com/office/powerpoint/2010/main" val="4245693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1536437F-8C71-D041-8DFB-F799A57F58C2}"/>
              </a:ext>
            </a:extLst>
          </p:cNvPr>
          <p:cNvSpPr>
            <a:spLocks noGrp="1"/>
          </p:cNvSpPr>
          <p:nvPr>
            <p:ph type="title"/>
          </p:nvPr>
        </p:nvSpPr>
        <p:spPr/>
        <p:txBody>
          <a:bodyPr/>
          <a:lstStyle/>
          <a:p>
            <a:r>
              <a:rPr lang="en-US" altLang="en-US"/>
              <a:t>Test yourself!</a:t>
            </a:r>
          </a:p>
        </p:txBody>
      </p:sp>
      <p:sp>
        <p:nvSpPr>
          <p:cNvPr id="60418" name="Content Placeholder 2">
            <a:extLst>
              <a:ext uri="{FF2B5EF4-FFF2-40B4-BE49-F238E27FC236}">
                <a16:creationId xmlns:a16="http://schemas.microsoft.com/office/drawing/2014/main" id="{9500928E-51F7-7642-9B68-12F6562E8E0D}"/>
              </a:ext>
            </a:extLst>
          </p:cNvPr>
          <p:cNvSpPr>
            <a:spLocks noGrp="1"/>
          </p:cNvSpPr>
          <p:nvPr>
            <p:ph idx="1"/>
          </p:nvPr>
        </p:nvSpPr>
        <p:spPr>
          <a:xfrm>
            <a:off x="457200" y="1600200"/>
            <a:ext cx="8458200" cy="4953000"/>
          </a:xfrm>
        </p:spPr>
        <p:txBody>
          <a:bodyPr/>
          <a:lstStyle/>
          <a:p>
            <a:r>
              <a:rPr lang="en-US" altLang="en-US"/>
              <a:t>In a 5-point cross,  what ratio of F2 offspring should show all dominant traits?</a:t>
            </a:r>
          </a:p>
          <a:p>
            <a:endParaRPr lang="en-US" altLang="en-US"/>
          </a:p>
          <a:p>
            <a:r>
              <a:rPr lang="en-US" altLang="en-US"/>
              <a:t>All recessive traits?</a:t>
            </a:r>
          </a:p>
          <a:p>
            <a:endParaRPr lang="en-US" altLang="en-US"/>
          </a:p>
          <a:p>
            <a:r>
              <a:rPr lang="en-US" altLang="en-US"/>
              <a:t>This genotype? AAbbCcDDEe—What is the probability that the F2 offspring will have this genotype? (Go back to the 1:2:1 genotype ratio)</a:t>
            </a:r>
          </a:p>
        </p:txBody>
      </p:sp>
    </p:spTree>
    <p:extLst>
      <p:ext uri="{BB962C8B-B14F-4D97-AF65-F5344CB8AC3E}">
        <p14:creationId xmlns:p14="http://schemas.microsoft.com/office/powerpoint/2010/main" val="2870022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8BFBE673-A5D5-FB43-92F1-41C84D80570F}"/>
              </a:ext>
            </a:extLst>
          </p:cNvPr>
          <p:cNvSpPr>
            <a:spLocks noGrp="1"/>
          </p:cNvSpPr>
          <p:nvPr>
            <p:ph type="title"/>
          </p:nvPr>
        </p:nvSpPr>
        <p:spPr/>
        <p:txBody>
          <a:bodyPr/>
          <a:lstStyle/>
          <a:p>
            <a:r>
              <a:rPr lang="en-US" altLang="en-US"/>
              <a:t>Let</a:t>
            </a:r>
            <a:r>
              <a:rPr lang="ja-JP" altLang="en-US"/>
              <a:t>’</a:t>
            </a:r>
            <a:r>
              <a:rPr lang="en-US" altLang="ja-JP"/>
              <a:t>s return to probabilities…</a:t>
            </a:r>
            <a:endParaRPr lang="en-US" altLang="en-US"/>
          </a:p>
        </p:txBody>
      </p:sp>
      <p:sp>
        <p:nvSpPr>
          <p:cNvPr id="62466" name="Content Placeholder 2">
            <a:extLst>
              <a:ext uri="{FF2B5EF4-FFF2-40B4-BE49-F238E27FC236}">
                <a16:creationId xmlns:a16="http://schemas.microsoft.com/office/drawing/2014/main" id="{B60A2ED4-C93E-0542-B5F1-F8A49CADC9D4}"/>
              </a:ext>
            </a:extLst>
          </p:cNvPr>
          <p:cNvSpPr>
            <a:spLocks noGrp="1"/>
          </p:cNvSpPr>
          <p:nvPr>
            <p:ph idx="1"/>
          </p:nvPr>
        </p:nvSpPr>
        <p:spPr>
          <a:xfrm>
            <a:off x="457200" y="1676400"/>
            <a:ext cx="8229600" cy="4953000"/>
          </a:xfrm>
        </p:spPr>
        <p:txBody>
          <a:bodyPr/>
          <a:lstStyle/>
          <a:p>
            <a:r>
              <a:rPr lang="en-US" altLang="en-US"/>
              <a:t>Mendel</a:t>
            </a:r>
            <a:r>
              <a:rPr lang="ja-JP" altLang="en-US"/>
              <a:t>’</a:t>
            </a:r>
            <a:r>
              <a:rPr lang="en-US" altLang="ja-JP"/>
              <a:t>s observations allow us to predict the outcome of other experiments</a:t>
            </a:r>
          </a:p>
          <a:p>
            <a:endParaRPr lang="en-US" altLang="en-US"/>
          </a:p>
          <a:p>
            <a:r>
              <a:rPr lang="en-US" altLang="en-US"/>
              <a:t>Cross of violet (dominant) X white (recessive) flowering plants</a:t>
            </a:r>
          </a:p>
          <a:p>
            <a:r>
              <a:rPr lang="en-US" altLang="en-US"/>
              <a:t>F1?  100% violet flowering plants</a:t>
            </a:r>
          </a:p>
          <a:p>
            <a:endParaRPr lang="en-US" altLang="en-US"/>
          </a:p>
          <a:p>
            <a:r>
              <a:rPr lang="en-US" altLang="en-US"/>
              <a:t>What would you </a:t>
            </a:r>
            <a:r>
              <a:rPr lang="en-US" altLang="en-US" i="1"/>
              <a:t>predict </a:t>
            </a:r>
            <a:r>
              <a:rPr lang="en-US" altLang="en-US"/>
              <a:t>to find in F2 plants?</a:t>
            </a:r>
          </a:p>
        </p:txBody>
      </p:sp>
    </p:spTree>
    <p:extLst>
      <p:ext uri="{BB962C8B-B14F-4D97-AF65-F5344CB8AC3E}">
        <p14:creationId xmlns:p14="http://schemas.microsoft.com/office/powerpoint/2010/main" val="268105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2BBC-8ECD-A64D-BA8B-B368EBC434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140654-9157-AF46-98F3-17608D41349E}"/>
              </a:ext>
            </a:extLst>
          </p:cNvPr>
          <p:cNvSpPr>
            <a:spLocks noGrp="1"/>
          </p:cNvSpPr>
          <p:nvPr>
            <p:ph idx="1"/>
          </p:nvPr>
        </p:nvSpPr>
        <p:spPr>
          <a:xfrm>
            <a:off x="457200" y="1600200"/>
            <a:ext cx="8229600" cy="4983162"/>
          </a:xfrm>
        </p:spPr>
        <p:txBody>
          <a:bodyPr/>
          <a:lstStyle/>
          <a:p>
            <a:r>
              <a:rPr lang="en-US" dirty="0">
                <a:highlight>
                  <a:srgbClr val="FFFF00"/>
                </a:highlight>
              </a:rPr>
              <a:t>Be able to explain---at the level of a molecule, </a:t>
            </a:r>
            <a:r>
              <a:rPr lang="en-US" i="1" dirty="0">
                <a:highlight>
                  <a:srgbClr val="FFFF00"/>
                </a:highlight>
              </a:rPr>
              <a:t>why</a:t>
            </a:r>
            <a:r>
              <a:rPr lang="en-US" dirty="0">
                <a:highlight>
                  <a:srgbClr val="FFFF00"/>
                </a:highlight>
              </a:rPr>
              <a:t> some flowers of the garden peas are white, while others are purple.</a:t>
            </a:r>
          </a:p>
          <a:p>
            <a:endParaRPr lang="en-US" dirty="0">
              <a:highlight>
                <a:srgbClr val="FFFF00"/>
              </a:highlight>
            </a:endParaRPr>
          </a:p>
          <a:p>
            <a:r>
              <a:rPr lang="en-US" dirty="0">
                <a:highlight>
                  <a:srgbClr val="FFFF00"/>
                </a:highlight>
              </a:rPr>
              <a:t>Ditto—at the level of the molecule, why are some peas smooth, while others are wrinkled.</a:t>
            </a:r>
          </a:p>
        </p:txBody>
      </p:sp>
    </p:spTree>
    <p:extLst>
      <p:ext uri="{BB962C8B-B14F-4D97-AF65-F5344CB8AC3E}">
        <p14:creationId xmlns:p14="http://schemas.microsoft.com/office/powerpoint/2010/main" val="57528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44A07310-82A2-E24B-93C5-00E87DB042A0}"/>
              </a:ext>
            </a:extLst>
          </p:cNvPr>
          <p:cNvSpPr>
            <a:spLocks noGrp="1"/>
          </p:cNvSpPr>
          <p:nvPr>
            <p:ph type="title"/>
          </p:nvPr>
        </p:nvSpPr>
        <p:spPr/>
        <p:txBody>
          <a:bodyPr/>
          <a:lstStyle/>
          <a:p>
            <a:r>
              <a:rPr lang="en-US" altLang="en-US"/>
              <a:t>F2 </a:t>
            </a:r>
            <a:r>
              <a:rPr lang="en-US" altLang="en-US" i="1"/>
              <a:t>prediction</a:t>
            </a:r>
            <a:r>
              <a:rPr lang="en-US" altLang="en-US"/>
              <a:t>/probabilities?</a:t>
            </a:r>
          </a:p>
        </p:txBody>
      </p:sp>
      <p:sp>
        <p:nvSpPr>
          <p:cNvPr id="64514" name="Content Placeholder 2">
            <a:extLst>
              <a:ext uri="{FF2B5EF4-FFF2-40B4-BE49-F238E27FC236}">
                <a16:creationId xmlns:a16="http://schemas.microsoft.com/office/drawing/2014/main" id="{9BCA0D99-86D6-F24A-AAEE-393332CD5877}"/>
              </a:ext>
            </a:extLst>
          </p:cNvPr>
          <p:cNvSpPr>
            <a:spLocks noGrp="1"/>
          </p:cNvSpPr>
          <p:nvPr>
            <p:ph idx="1"/>
          </p:nvPr>
        </p:nvSpPr>
        <p:spPr>
          <a:xfrm>
            <a:off x="152400" y="1600200"/>
            <a:ext cx="8229600" cy="5257800"/>
          </a:xfrm>
        </p:spPr>
        <p:txBody>
          <a:bodyPr/>
          <a:lstStyle/>
          <a:p>
            <a:r>
              <a:rPr lang="en-US" altLang="en-US"/>
              <a:t>¾ violet: ¼ white</a:t>
            </a:r>
          </a:p>
          <a:p>
            <a:endParaRPr lang="en-US" altLang="en-US"/>
          </a:p>
          <a:p>
            <a:r>
              <a:rPr lang="en-US" altLang="en-US" sz="2800"/>
              <a:t>Mendel </a:t>
            </a:r>
            <a:r>
              <a:rPr lang="en-US" altLang="en-US" sz="2800" b="1" i="1"/>
              <a:t>observed</a:t>
            </a:r>
            <a:r>
              <a:rPr lang="en-US" altLang="en-US" sz="2800"/>
              <a:t> </a:t>
            </a:r>
            <a:r>
              <a:rPr lang="en-US" altLang="en-US" sz="2800">
                <a:solidFill>
                  <a:srgbClr val="FF0000"/>
                </a:solidFill>
              </a:rPr>
              <a:t>929</a:t>
            </a:r>
            <a:r>
              <a:rPr lang="en-US" altLang="en-US" sz="2800"/>
              <a:t> plants: 705 violet/224 white</a:t>
            </a:r>
          </a:p>
          <a:p>
            <a:pPr lvl="4">
              <a:buFont typeface="Arial" panose="020B0604020202020204" pitchFamily="34" charset="0"/>
              <a:buNone/>
            </a:pPr>
            <a:endParaRPr lang="en-US" altLang="en-US"/>
          </a:p>
          <a:p>
            <a:pPr lvl="4">
              <a:buFont typeface="Arial" panose="020B0604020202020204" pitchFamily="34" charset="0"/>
              <a:buNone/>
            </a:pPr>
            <a:endParaRPr lang="en-US" altLang="en-US"/>
          </a:p>
          <a:p>
            <a:endParaRPr lang="en-US" altLang="en-US"/>
          </a:p>
        </p:txBody>
      </p:sp>
      <p:pic>
        <p:nvPicPr>
          <p:cNvPr id="64515" name="Picture 18">
            <a:extLst>
              <a:ext uri="{FF2B5EF4-FFF2-40B4-BE49-F238E27FC236}">
                <a16:creationId xmlns:a16="http://schemas.microsoft.com/office/drawing/2014/main" id="{4FF09CD6-3915-4B48-8C2A-36EDCBD09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39"/>
          <a:stretch>
            <a:fillRect/>
          </a:stretch>
        </p:blipFill>
        <p:spPr bwMode="auto">
          <a:xfrm>
            <a:off x="457200" y="3429000"/>
            <a:ext cx="4914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36A2BBA2-40F1-574B-8194-0039D7D0201E}"/>
              </a:ext>
            </a:extLst>
          </p:cNvPr>
          <p:cNvSpPr/>
          <p:nvPr/>
        </p:nvSpPr>
        <p:spPr>
          <a:xfrm>
            <a:off x="3886200" y="4648200"/>
            <a:ext cx="609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312001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102151A7-C7CC-7241-B435-F200E691C82E}"/>
              </a:ext>
            </a:extLst>
          </p:cNvPr>
          <p:cNvSpPr>
            <a:spLocks noGrp="1"/>
          </p:cNvSpPr>
          <p:nvPr>
            <p:ph type="title"/>
          </p:nvPr>
        </p:nvSpPr>
        <p:spPr/>
        <p:txBody>
          <a:bodyPr/>
          <a:lstStyle/>
          <a:p>
            <a:r>
              <a:rPr lang="en-US" altLang="en-US"/>
              <a:t>What did </a:t>
            </a:r>
            <a:r>
              <a:rPr lang="en-US" altLang="en-US" i="1"/>
              <a:t>you</a:t>
            </a:r>
            <a:r>
              <a:rPr lang="en-US" altLang="en-US"/>
              <a:t> expect theoretically?</a:t>
            </a:r>
          </a:p>
        </p:txBody>
      </p:sp>
      <p:sp>
        <p:nvSpPr>
          <p:cNvPr id="66562" name="Content Placeholder 2">
            <a:extLst>
              <a:ext uri="{FF2B5EF4-FFF2-40B4-BE49-F238E27FC236}">
                <a16:creationId xmlns:a16="http://schemas.microsoft.com/office/drawing/2014/main" id="{6B2120C1-07F8-DA42-A6BE-FD63BF278C13}"/>
              </a:ext>
            </a:extLst>
          </p:cNvPr>
          <p:cNvSpPr>
            <a:spLocks noGrp="1"/>
          </p:cNvSpPr>
          <p:nvPr>
            <p:ph idx="1"/>
          </p:nvPr>
        </p:nvSpPr>
        <p:spPr/>
        <p:txBody>
          <a:bodyPr/>
          <a:lstStyle/>
          <a:p>
            <a:r>
              <a:rPr lang="en-US" altLang="en-US"/>
              <a:t>¾ (929) violet=696.75</a:t>
            </a:r>
          </a:p>
          <a:p>
            <a:r>
              <a:rPr lang="en-US" altLang="en-US"/>
              <a:t>¼ (929) white=232.25</a:t>
            </a:r>
          </a:p>
          <a:p>
            <a:pPr>
              <a:buFont typeface="Arial" panose="020B0604020202020204" pitchFamily="34" charset="0"/>
              <a:buNone/>
            </a:pPr>
            <a:endParaRPr lang="en-US" altLang="en-US"/>
          </a:p>
          <a:p>
            <a:pPr>
              <a:buFont typeface="Arial" panose="020B0604020202020204" pitchFamily="34" charset="0"/>
              <a:buNone/>
            </a:pPr>
            <a:r>
              <a:rPr lang="en-US" altLang="en-US"/>
              <a:t>…Why this </a:t>
            </a:r>
            <a:r>
              <a:rPr lang="en-US" altLang="en-US">
                <a:solidFill>
                  <a:srgbClr val="FF0000"/>
                </a:solidFill>
              </a:rPr>
              <a:t>deviation/difference</a:t>
            </a:r>
            <a:r>
              <a:rPr lang="en-US" altLang="en-US"/>
              <a:t> from the expected:</a:t>
            </a:r>
          </a:p>
          <a:p>
            <a:pPr>
              <a:buFont typeface="Arial" panose="020B0604020202020204" pitchFamily="34" charset="0"/>
              <a:buNone/>
            </a:pPr>
            <a:r>
              <a:rPr lang="en-US" altLang="en-US"/>
              <a:t>		 705 violet/224 white?</a:t>
            </a:r>
          </a:p>
          <a:p>
            <a:pPr>
              <a:buFont typeface="Arial" panose="020B0604020202020204" pitchFamily="34" charset="0"/>
              <a:buNone/>
            </a:pPr>
            <a:endParaRPr lang="en-US" altLang="en-US"/>
          </a:p>
          <a:p>
            <a:pPr>
              <a:buFont typeface="Arial" panose="020B0604020202020204" pitchFamily="34" charset="0"/>
              <a:buNone/>
            </a:pPr>
            <a:r>
              <a:rPr lang="en-US" altLang="en-US"/>
              <a:t>…Is it </a:t>
            </a:r>
            <a:r>
              <a:rPr lang="en-US" altLang="en-US" i="1"/>
              <a:t>reasonable</a:t>
            </a:r>
            <a:r>
              <a:rPr lang="en-US" altLang="en-US"/>
              <a:t> deviation?</a:t>
            </a:r>
          </a:p>
          <a:p>
            <a:endParaRPr lang="en-US" altLang="en-US"/>
          </a:p>
        </p:txBody>
      </p:sp>
    </p:spTree>
    <p:extLst>
      <p:ext uri="{BB962C8B-B14F-4D97-AF65-F5344CB8AC3E}">
        <p14:creationId xmlns:p14="http://schemas.microsoft.com/office/powerpoint/2010/main" val="109034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4972B4C5-2A7B-284B-AF89-7FE84AA89507}"/>
              </a:ext>
            </a:extLst>
          </p:cNvPr>
          <p:cNvSpPr>
            <a:spLocks noGrp="1"/>
          </p:cNvSpPr>
          <p:nvPr>
            <p:ph type="title"/>
          </p:nvPr>
        </p:nvSpPr>
        <p:spPr>
          <a:xfrm>
            <a:off x="457200" y="0"/>
            <a:ext cx="8229600" cy="1417638"/>
          </a:xfrm>
        </p:spPr>
        <p:txBody>
          <a:bodyPr/>
          <a:lstStyle/>
          <a:p>
            <a:br>
              <a:rPr lang="en-US" altLang="en-US" sz="4000"/>
            </a:br>
            <a:r>
              <a:rPr lang="en-US" altLang="en-US" sz="4000"/>
              <a:t>First…where could the deviation come from?</a:t>
            </a:r>
            <a:br>
              <a:rPr lang="en-US" altLang="en-US"/>
            </a:br>
            <a:endParaRPr lang="en-US" altLang="en-US"/>
          </a:p>
        </p:txBody>
      </p:sp>
      <p:sp>
        <p:nvSpPr>
          <p:cNvPr id="68610" name="Content Placeholder 2">
            <a:extLst>
              <a:ext uri="{FF2B5EF4-FFF2-40B4-BE49-F238E27FC236}">
                <a16:creationId xmlns:a16="http://schemas.microsoft.com/office/drawing/2014/main" id="{4BF309BA-DB48-4B49-AC17-B6ED219401B3}"/>
              </a:ext>
            </a:extLst>
          </p:cNvPr>
          <p:cNvSpPr>
            <a:spLocks noGrp="1"/>
          </p:cNvSpPr>
          <p:nvPr>
            <p:ph idx="1"/>
          </p:nvPr>
        </p:nvSpPr>
        <p:spPr/>
        <p:txBody>
          <a:bodyPr/>
          <a:lstStyle/>
          <a:p>
            <a:r>
              <a:rPr lang="en-US" altLang="en-US"/>
              <a:t>F2 offspring were the product of:</a:t>
            </a:r>
          </a:p>
          <a:p>
            <a:endParaRPr lang="en-US" altLang="en-US"/>
          </a:p>
          <a:p>
            <a:pPr lvl="1"/>
            <a:r>
              <a:rPr lang="en-US" altLang="en-US"/>
              <a:t>1.   gamete formation (</a:t>
            </a:r>
            <a:r>
              <a:rPr lang="en-US" altLang="en-US" i="1"/>
              <a:t>random</a:t>
            </a:r>
            <a:r>
              <a:rPr lang="en-US" altLang="en-US"/>
              <a:t> alignment of homologs at metphase I)</a:t>
            </a:r>
          </a:p>
          <a:p>
            <a:pPr lvl="1"/>
            <a:r>
              <a:rPr lang="en-US" altLang="en-US"/>
              <a:t>2.  </a:t>
            </a:r>
            <a:r>
              <a:rPr lang="en-US" altLang="en-US" i="1"/>
              <a:t>random</a:t>
            </a:r>
            <a:r>
              <a:rPr lang="en-US" altLang="en-US"/>
              <a:t> union of gametes</a:t>
            </a:r>
          </a:p>
          <a:p>
            <a:pPr lvl="1"/>
            <a:endParaRPr lang="en-US" altLang="en-US"/>
          </a:p>
          <a:p>
            <a:pPr lvl="1"/>
            <a:r>
              <a:rPr lang="en-US" altLang="en-US"/>
              <a:t>Is there any opportunity for chance to alter expected outcomes here?...</a:t>
            </a:r>
          </a:p>
        </p:txBody>
      </p:sp>
    </p:spTree>
    <p:extLst>
      <p:ext uri="{BB962C8B-B14F-4D97-AF65-F5344CB8AC3E}">
        <p14:creationId xmlns:p14="http://schemas.microsoft.com/office/powerpoint/2010/main" val="166756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F06FF616-7EF4-FE43-888B-6320FE4C50DF}"/>
              </a:ext>
            </a:extLst>
          </p:cNvPr>
          <p:cNvSpPr>
            <a:spLocks noGrp="1"/>
          </p:cNvSpPr>
          <p:nvPr>
            <p:ph type="title"/>
          </p:nvPr>
        </p:nvSpPr>
        <p:spPr/>
        <p:txBody>
          <a:bodyPr/>
          <a:lstStyle/>
          <a:p>
            <a:r>
              <a:rPr lang="en-US" altLang="en-US"/>
              <a:t>Biology is full of random fluctuations/</a:t>
            </a:r>
            <a:r>
              <a:rPr lang="en-US" altLang="en-US">
                <a:solidFill>
                  <a:srgbClr val="FF0000"/>
                </a:solidFill>
              </a:rPr>
              <a:t>chance deviation</a:t>
            </a:r>
          </a:p>
        </p:txBody>
      </p:sp>
      <p:sp>
        <p:nvSpPr>
          <p:cNvPr id="70658" name="Content Placeholder 2">
            <a:extLst>
              <a:ext uri="{FF2B5EF4-FFF2-40B4-BE49-F238E27FC236}">
                <a16:creationId xmlns:a16="http://schemas.microsoft.com/office/drawing/2014/main" id="{65D47525-CE2E-EE44-B5AD-FEA34447B3CE}"/>
              </a:ext>
            </a:extLst>
          </p:cNvPr>
          <p:cNvSpPr>
            <a:spLocks noGrp="1"/>
          </p:cNvSpPr>
          <p:nvPr>
            <p:ph idx="1"/>
          </p:nvPr>
        </p:nvSpPr>
        <p:spPr>
          <a:xfrm>
            <a:off x="457200" y="1600200"/>
            <a:ext cx="8229600" cy="4953000"/>
          </a:xfrm>
        </p:spPr>
        <p:txBody>
          <a:bodyPr/>
          <a:lstStyle/>
          <a:p>
            <a:r>
              <a:rPr lang="en-US" altLang="en-US"/>
              <a:t>Can use  statistical tests to evaluate whether data fits an expectation by evaluating the influence of chance on the data.</a:t>
            </a:r>
          </a:p>
          <a:p>
            <a:endParaRPr lang="en-US" altLang="en-US"/>
          </a:p>
          <a:p>
            <a:r>
              <a:rPr lang="en-US" altLang="en-US"/>
              <a:t>One such test called the </a:t>
            </a:r>
            <a:r>
              <a:rPr lang="en-US" altLang="en-US">
                <a:solidFill>
                  <a:srgbClr val="FF0000"/>
                </a:solidFill>
              </a:rPr>
              <a:t>Chi-Square</a:t>
            </a:r>
            <a:r>
              <a:rPr lang="en-US" altLang="en-US"/>
              <a:t> test</a:t>
            </a:r>
          </a:p>
          <a:p>
            <a:endParaRPr lang="en-US" altLang="en-US"/>
          </a:p>
          <a:p>
            <a:r>
              <a:rPr lang="en-US" altLang="en-US"/>
              <a:t>Like all statistical tests, it allows us to test a general statement called the </a:t>
            </a:r>
            <a:r>
              <a:rPr lang="en-US" altLang="en-US">
                <a:solidFill>
                  <a:srgbClr val="FF0000"/>
                </a:solidFill>
              </a:rPr>
              <a:t>Null Hypothesis </a:t>
            </a:r>
            <a:r>
              <a:rPr lang="en-US" altLang="en-US"/>
              <a:t>(</a:t>
            </a:r>
            <a:r>
              <a:rPr lang="en-US" altLang="en-US">
                <a:solidFill>
                  <a:srgbClr val="FF0000"/>
                </a:solidFill>
              </a:rPr>
              <a:t>H</a:t>
            </a:r>
            <a:r>
              <a:rPr lang="en-US" altLang="en-US" baseline="-25000">
                <a:solidFill>
                  <a:srgbClr val="FF0000"/>
                </a:solidFill>
              </a:rPr>
              <a:t>0</a:t>
            </a:r>
            <a:r>
              <a:rPr lang="en-US" altLang="en-US"/>
              <a:t>)</a:t>
            </a:r>
          </a:p>
        </p:txBody>
      </p:sp>
    </p:spTree>
    <p:extLst>
      <p:ext uri="{BB962C8B-B14F-4D97-AF65-F5344CB8AC3E}">
        <p14:creationId xmlns:p14="http://schemas.microsoft.com/office/powerpoint/2010/main" val="227579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52A90CED-4B2B-6748-8B12-DA1FBA086762}"/>
              </a:ext>
            </a:extLst>
          </p:cNvPr>
          <p:cNvSpPr>
            <a:spLocks noGrp="1"/>
          </p:cNvSpPr>
          <p:nvPr>
            <p:ph type="title"/>
          </p:nvPr>
        </p:nvSpPr>
        <p:spPr/>
        <p:txBody>
          <a:bodyPr/>
          <a:lstStyle/>
          <a:p>
            <a:r>
              <a:rPr lang="en-US" altLang="en-US"/>
              <a:t>The 13 Scwandt children---ages 2-25.</a:t>
            </a:r>
          </a:p>
        </p:txBody>
      </p:sp>
      <p:sp>
        <p:nvSpPr>
          <p:cNvPr id="67586" name="Content Placeholder 2">
            <a:extLst>
              <a:ext uri="{FF2B5EF4-FFF2-40B4-BE49-F238E27FC236}">
                <a16:creationId xmlns:a16="http://schemas.microsoft.com/office/drawing/2014/main" id="{0DD91B57-F34F-1249-ACBB-608DB9D36872}"/>
              </a:ext>
            </a:extLst>
          </p:cNvPr>
          <p:cNvSpPr>
            <a:spLocks noGrp="1"/>
          </p:cNvSpPr>
          <p:nvPr>
            <p:ph idx="1"/>
          </p:nvPr>
        </p:nvSpPr>
        <p:spPr/>
        <p:txBody>
          <a:bodyPr/>
          <a:lstStyle/>
          <a:p>
            <a:endParaRPr lang="en-US" altLang="en-US"/>
          </a:p>
        </p:txBody>
      </p:sp>
      <p:pic>
        <p:nvPicPr>
          <p:cNvPr id="67587" name="Picture 3">
            <a:extLst>
              <a:ext uri="{FF2B5EF4-FFF2-40B4-BE49-F238E27FC236}">
                <a16:creationId xmlns:a16="http://schemas.microsoft.com/office/drawing/2014/main" id="{1DC094F2-121B-0141-976C-D8FFBC884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1503363"/>
            <a:ext cx="7516812"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528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50F7-7690-B047-8779-40E7729404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25AC1A-61CE-0E4E-93D9-5845D1DD4A95}"/>
              </a:ext>
            </a:extLst>
          </p:cNvPr>
          <p:cNvSpPr>
            <a:spLocks noGrp="1"/>
          </p:cNvSpPr>
          <p:nvPr>
            <p:ph idx="1"/>
          </p:nvPr>
        </p:nvSpPr>
        <p:spPr/>
        <p:txBody>
          <a:bodyPr/>
          <a:lstStyle/>
          <a:p>
            <a:r>
              <a:rPr lang="en-US" dirty="0"/>
              <a:t>What unlikely event happened here?  Why is it possible?</a:t>
            </a:r>
          </a:p>
        </p:txBody>
      </p:sp>
    </p:spTree>
    <p:extLst>
      <p:ext uri="{BB962C8B-B14F-4D97-AF65-F5344CB8AC3E}">
        <p14:creationId xmlns:p14="http://schemas.microsoft.com/office/powerpoint/2010/main" val="410549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A4B68DF0-8381-0B4E-8AC5-603BEEC68BDB}"/>
              </a:ext>
            </a:extLst>
          </p:cNvPr>
          <p:cNvSpPr>
            <a:spLocks noGrp="1"/>
          </p:cNvSpPr>
          <p:nvPr>
            <p:ph type="title"/>
          </p:nvPr>
        </p:nvSpPr>
        <p:spPr/>
        <p:txBody>
          <a:bodyPr/>
          <a:lstStyle/>
          <a:p>
            <a:br>
              <a:rPr lang="en-US" altLang="en-US"/>
            </a:br>
            <a:r>
              <a:rPr lang="en-US" altLang="en-US"/>
              <a:t>Null Hypothesis (H</a:t>
            </a:r>
            <a:r>
              <a:rPr lang="en-US" altLang="en-US" baseline="-25000"/>
              <a:t>0</a:t>
            </a:r>
            <a:r>
              <a:rPr lang="en-US" altLang="en-US"/>
              <a:t>)</a:t>
            </a:r>
            <a:br>
              <a:rPr lang="en-US" altLang="en-US"/>
            </a:br>
            <a:r>
              <a:rPr lang="en-US" altLang="en-US" sz="3600" b="1" i="1" u="sng"/>
              <a:t>  </a:t>
            </a:r>
            <a:br>
              <a:rPr lang="en-US" altLang="en-US" sz="3600" b="1" i="1" u="sng"/>
            </a:br>
            <a:endParaRPr lang="en-US" altLang="en-US" sz="3600"/>
          </a:p>
        </p:txBody>
      </p:sp>
      <p:sp>
        <p:nvSpPr>
          <p:cNvPr id="72706" name="Content Placeholder 2">
            <a:extLst>
              <a:ext uri="{FF2B5EF4-FFF2-40B4-BE49-F238E27FC236}">
                <a16:creationId xmlns:a16="http://schemas.microsoft.com/office/drawing/2014/main" id="{5EA932E0-FA8E-BE46-BE8F-1B1ADCA86B07}"/>
              </a:ext>
            </a:extLst>
          </p:cNvPr>
          <p:cNvSpPr>
            <a:spLocks noGrp="1"/>
          </p:cNvSpPr>
          <p:nvPr>
            <p:ph idx="1"/>
          </p:nvPr>
        </p:nvSpPr>
        <p:spPr>
          <a:xfrm>
            <a:off x="457200" y="1600200"/>
            <a:ext cx="8229600" cy="5105400"/>
          </a:xfrm>
        </p:spPr>
        <p:txBody>
          <a:bodyPr/>
          <a:lstStyle/>
          <a:p>
            <a:r>
              <a:rPr lang="ja-JP" altLang="en-US" i="1"/>
              <a:t>“</a:t>
            </a:r>
            <a:r>
              <a:rPr lang="en-US" altLang="ja-JP" i="1"/>
              <a:t>There is no real difference between the measured values/ratio etc. and the expected values/ratio etc.  Any apparent difference can be attributed to chance alone.</a:t>
            </a:r>
            <a:r>
              <a:rPr lang="ja-JP" altLang="en-US" i="1"/>
              <a:t>”</a:t>
            </a:r>
            <a:endParaRPr lang="en-US" altLang="ja-JP" i="1"/>
          </a:p>
          <a:p>
            <a:endParaRPr lang="en-US" altLang="en-US" i="1"/>
          </a:p>
          <a:p>
            <a:endParaRPr lang="en-US" altLang="en-US" i="1"/>
          </a:p>
          <a:p>
            <a:endParaRPr lang="en-US" altLang="en-US" i="1"/>
          </a:p>
          <a:p>
            <a:endParaRPr lang="en-US" altLang="en-US" i="1"/>
          </a:p>
          <a:p>
            <a:r>
              <a:rPr lang="en-US" altLang="en-US" b="1" i="1" u="sng"/>
              <a:t>Memorize and understand this!</a:t>
            </a:r>
            <a:endParaRPr lang="en-US" altLang="en-US" b="1" i="1"/>
          </a:p>
        </p:txBody>
      </p:sp>
    </p:spTree>
    <p:extLst>
      <p:ext uri="{BB962C8B-B14F-4D97-AF65-F5344CB8AC3E}">
        <p14:creationId xmlns:p14="http://schemas.microsoft.com/office/powerpoint/2010/main" val="1022768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469EBAFE-1658-0549-BD4E-3CE88A0924AD}"/>
              </a:ext>
            </a:extLst>
          </p:cNvPr>
          <p:cNvSpPr>
            <a:spLocks noGrp="1"/>
          </p:cNvSpPr>
          <p:nvPr>
            <p:ph type="title"/>
          </p:nvPr>
        </p:nvSpPr>
        <p:spPr/>
        <p:txBody>
          <a:bodyPr/>
          <a:lstStyle/>
          <a:p>
            <a:r>
              <a:rPr lang="en-US" altLang="en-US"/>
              <a:t>It’s the ultimate humble hypothesis! </a:t>
            </a:r>
          </a:p>
        </p:txBody>
      </p:sp>
      <p:sp>
        <p:nvSpPr>
          <p:cNvPr id="74754" name="Content Placeholder 2">
            <a:extLst>
              <a:ext uri="{FF2B5EF4-FFF2-40B4-BE49-F238E27FC236}">
                <a16:creationId xmlns:a16="http://schemas.microsoft.com/office/drawing/2014/main" id="{F7CC2E8B-1BBE-C747-A7C7-40B8E898BFCE}"/>
              </a:ext>
            </a:extLst>
          </p:cNvPr>
          <p:cNvSpPr>
            <a:spLocks noGrp="1"/>
          </p:cNvSpPr>
          <p:nvPr>
            <p:ph idx="1"/>
          </p:nvPr>
        </p:nvSpPr>
        <p:spPr/>
        <p:txBody>
          <a:bodyPr/>
          <a:lstStyle/>
          <a:p>
            <a:r>
              <a:rPr lang="en-US" altLang="en-US"/>
              <a:t>Scientists/analysts don</a:t>
            </a:r>
            <a:r>
              <a:rPr lang="fr-FR" altLang="en-US"/>
              <a:t>’</a:t>
            </a:r>
            <a:r>
              <a:rPr lang="en-US" altLang="ja-JP"/>
              <a:t>t want to be mislead.  By starting with the possibility of </a:t>
            </a:r>
            <a:r>
              <a:rPr lang="en-US" altLang="en-US"/>
              <a:t>“</a:t>
            </a:r>
            <a:r>
              <a:rPr lang="en-US" altLang="ja-JP"/>
              <a:t>just chance</a:t>
            </a:r>
            <a:r>
              <a:rPr lang="en-US" altLang="en-US"/>
              <a:t>”</a:t>
            </a:r>
            <a:r>
              <a:rPr lang="en-US" altLang="ja-JP"/>
              <a:t> as an explanation/hypothesis, they don</a:t>
            </a:r>
            <a:r>
              <a:rPr lang="en-US" altLang="en-US"/>
              <a:t>’</a:t>
            </a:r>
            <a:r>
              <a:rPr lang="en-US" altLang="ja-JP"/>
              <a:t>t waste time pursuing data that doesn</a:t>
            </a:r>
            <a:r>
              <a:rPr lang="en-US" altLang="en-US"/>
              <a:t>’</a:t>
            </a:r>
            <a:r>
              <a:rPr lang="en-US" altLang="ja-JP"/>
              <a:t>t quite fit expectations.</a:t>
            </a:r>
          </a:p>
          <a:p>
            <a:r>
              <a:rPr lang="en-US" altLang="en-US"/>
              <a:t>But when statistics tell us to reject this hypothesis, we may have something new to discover/explain. </a:t>
            </a:r>
          </a:p>
          <a:p>
            <a:endParaRPr lang="en-US" altLang="en-US"/>
          </a:p>
          <a:p>
            <a:endParaRPr lang="en-US" altLang="en-US"/>
          </a:p>
          <a:p>
            <a:endParaRPr lang="en-US" altLang="en-US"/>
          </a:p>
        </p:txBody>
      </p:sp>
    </p:spTree>
    <p:extLst>
      <p:ext uri="{BB962C8B-B14F-4D97-AF65-F5344CB8AC3E}">
        <p14:creationId xmlns:p14="http://schemas.microsoft.com/office/powerpoint/2010/main" val="114613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C480BA01-E899-BB44-B43A-9DF5C29673F9}"/>
              </a:ext>
            </a:extLst>
          </p:cNvPr>
          <p:cNvSpPr>
            <a:spLocks noGrp="1"/>
          </p:cNvSpPr>
          <p:nvPr>
            <p:ph type="title"/>
          </p:nvPr>
        </p:nvSpPr>
        <p:spPr/>
        <p:txBody>
          <a:bodyPr/>
          <a:lstStyle/>
          <a:p>
            <a:r>
              <a:rPr lang="en-US" altLang="en-US"/>
              <a:t>Chi-square</a:t>
            </a:r>
          </a:p>
        </p:txBody>
      </p:sp>
      <p:sp>
        <p:nvSpPr>
          <p:cNvPr id="75778" name="Content Placeholder 2">
            <a:extLst>
              <a:ext uri="{FF2B5EF4-FFF2-40B4-BE49-F238E27FC236}">
                <a16:creationId xmlns:a16="http://schemas.microsoft.com/office/drawing/2014/main" id="{02E553D6-B6D2-134A-9B29-22A15274F19C}"/>
              </a:ext>
            </a:extLst>
          </p:cNvPr>
          <p:cNvSpPr>
            <a:spLocks noGrp="1"/>
          </p:cNvSpPr>
          <p:nvPr>
            <p:ph idx="1"/>
          </p:nvPr>
        </p:nvSpPr>
        <p:spPr/>
        <p:txBody>
          <a:bodyPr/>
          <a:lstStyle/>
          <a:p>
            <a:r>
              <a:rPr lang="en-US" altLang="en-US"/>
              <a:t>Chi-square (X</a:t>
            </a:r>
            <a:r>
              <a:rPr lang="en-US" altLang="en-US" baseline="30000"/>
              <a:t>2</a:t>
            </a:r>
            <a:r>
              <a:rPr lang="en-US" altLang="en-US"/>
              <a:t>) analysis helps us decide whether deviation in expected and observed values are reasonably attributed to chance.</a:t>
            </a:r>
          </a:p>
          <a:p>
            <a:endParaRPr lang="en-US" altLang="en-US"/>
          </a:p>
          <a:p>
            <a:r>
              <a:rPr lang="en-US" altLang="en-US"/>
              <a:t>Or</a:t>
            </a:r>
            <a:r>
              <a:rPr lang="is-IS" altLang="en-US"/>
              <a:t>…if the deviation is so great that the reason is something more interesting than chance.</a:t>
            </a:r>
            <a:endParaRPr lang="en-US" altLang="en-US"/>
          </a:p>
          <a:p>
            <a:endParaRPr lang="en-US" altLang="en-US"/>
          </a:p>
          <a:p>
            <a:endParaRPr lang="en-US" altLang="en-US"/>
          </a:p>
        </p:txBody>
      </p:sp>
    </p:spTree>
    <p:extLst>
      <p:ext uri="{BB962C8B-B14F-4D97-AF65-F5344CB8AC3E}">
        <p14:creationId xmlns:p14="http://schemas.microsoft.com/office/powerpoint/2010/main" val="3153117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2BFCD4BC-1653-C440-B027-2A140D18F70D}"/>
              </a:ext>
            </a:extLst>
          </p:cNvPr>
          <p:cNvSpPr>
            <a:spLocks noGrp="1"/>
          </p:cNvSpPr>
          <p:nvPr>
            <p:ph type="title"/>
          </p:nvPr>
        </p:nvSpPr>
        <p:spPr/>
        <p:txBody>
          <a:bodyPr/>
          <a:lstStyle/>
          <a:p>
            <a:pPr algn="l"/>
            <a:r>
              <a:rPr lang="en-US" altLang="en-US"/>
              <a:t>In X</a:t>
            </a:r>
            <a:r>
              <a:rPr lang="en-US" altLang="en-US" baseline="30000"/>
              <a:t>2 </a:t>
            </a:r>
            <a:r>
              <a:rPr lang="en-US" altLang="en-US"/>
              <a:t>analysis, one of two results are possible.</a:t>
            </a:r>
            <a:endParaRPr lang="en-US" altLang="en-US" baseline="30000"/>
          </a:p>
        </p:txBody>
      </p:sp>
      <p:sp>
        <p:nvSpPr>
          <p:cNvPr id="77826" name="Content Placeholder 2">
            <a:extLst>
              <a:ext uri="{FF2B5EF4-FFF2-40B4-BE49-F238E27FC236}">
                <a16:creationId xmlns:a16="http://schemas.microsoft.com/office/drawing/2014/main" id="{029B030F-54E5-5E41-B5F5-167A02208754}"/>
              </a:ext>
            </a:extLst>
          </p:cNvPr>
          <p:cNvSpPr>
            <a:spLocks noGrp="1"/>
          </p:cNvSpPr>
          <p:nvPr>
            <p:ph idx="1"/>
          </p:nvPr>
        </p:nvSpPr>
        <p:spPr/>
        <p:txBody>
          <a:bodyPr/>
          <a:lstStyle/>
          <a:p>
            <a:pPr marL="514350" lvl="2" indent="-514350">
              <a:buFont typeface="Arial" panose="020B0604020202020204" pitchFamily="34" charset="0"/>
              <a:buAutoNum type="arabicPeriod"/>
            </a:pPr>
            <a:r>
              <a:rPr lang="en-US" altLang="en-US" sz="3200" b="1"/>
              <a:t>Reject the null hypothesis</a:t>
            </a:r>
          </a:p>
          <a:p>
            <a:pPr marL="514350" lvl="2" indent="-514350">
              <a:buFont typeface="Arial" panose="020B0604020202020204" pitchFamily="34" charset="0"/>
              <a:buNone/>
            </a:pPr>
            <a:r>
              <a:rPr lang="en-US" altLang="en-US"/>
              <a:t>	Indicates the deviation in expected and observed values is too great to be attributed to chance alone (</a:t>
            </a:r>
            <a:r>
              <a:rPr lang="en-US" altLang="en-US">
                <a:solidFill>
                  <a:srgbClr val="FF0000"/>
                </a:solidFill>
              </a:rPr>
              <a:t>look for alternative explanations)</a:t>
            </a:r>
          </a:p>
          <a:p>
            <a:pPr marL="514350" indent="-514350">
              <a:buFont typeface="Arial" panose="020B0604020202020204" pitchFamily="34" charset="0"/>
              <a:buAutoNum type="arabicPeriod"/>
            </a:pPr>
            <a:endParaRPr lang="en-US" altLang="en-US"/>
          </a:p>
          <a:p>
            <a:pPr marL="514350" indent="-514350">
              <a:buFont typeface="Arial" panose="020B0604020202020204" pitchFamily="34" charset="0"/>
              <a:buNone/>
            </a:pPr>
            <a:r>
              <a:rPr lang="en-US" altLang="en-US" b="1"/>
              <a:t>2.  Fail to reject the null hypothesis</a:t>
            </a:r>
          </a:p>
          <a:p>
            <a:pPr marL="514350" lvl="2" indent="-514350">
              <a:buFont typeface="Arial" panose="020B0604020202020204" pitchFamily="34" charset="0"/>
              <a:buNone/>
            </a:pPr>
            <a:r>
              <a:rPr lang="en-US" altLang="en-US"/>
              <a:t>	Indicates the deviation in expected and observed values can reasonably be attributed to chance alone.  If you have an expected outcome, your data shows reasonable difference from theoretical outcomes.</a:t>
            </a:r>
          </a:p>
          <a:p>
            <a:pPr marL="514350" lvl="2" indent="-514350">
              <a:buFont typeface="Arial" panose="020B0604020202020204" pitchFamily="34" charset="0"/>
              <a:buNone/>
            </a:pPr>
            <a:endParaRPr lang="en-US" altLang="en-US"/>
          </a:p>
        </p:txBody>
      </p:sp>
    </p:spTree>
    <p:extLst>
      <p:ext uri="{BB962C8B-B14F-4D97-AF65-F5344CB8AC3E}">
        <p14:creationId xmlns:p14="http://schemas.microsoft.com/office/powerpoint/2010/main" val="268221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4B650B1-0AB3-8D4A-BDD7-D94887CF4A26}"/>
              </a:ext>
            </a:extLst>
          </p:cNvPr>
          <p:cNvSpPr>
            <a:spLocks noGrp="1"/>
          </p:cNvSpPr>
          <p:nvPr>
            <p:ph type="title"/>
          </p:nvPr>
        </p:nvSpPr>
        <p:spPr/>
        <p:txBody>
          <a:bodyPr/>
          <a:lstStyle/>
          <a:p>
            <a:r>
              <a:rPr lang="en-US" altLang="en-US" dirty="0">
                <a:highlight>
                  <a:srgbClr val="FFFF00"/>
                </a:highlight>
              </a:rPr>
              <a:t>Try it yourself</a:t>
            </a:r>
            <a:r>
              <a:rPr lang="en-US" altLang="en-US" dirty="0"/>
              <a:t>			</a:t>
            </a:r>
          </a:p>
        </p:txBody>
      </p:sp>
      <p:sp>
        <p:nvSpPr>
          <p:cNvPr id="50178" name="Content Placeholder 2">
            <a:extLst>
              <a:ext uri="{FF2B5EF4-FFF2-40B4-BE49-F238E27FC236}">
                <a16:creationId xmlns:a16="http://schemas.microsoft.com/office/drawing/2014/main" id="{2D35DA4D-C974-0948-BC7A-1C4A65EED545}"/>
              </a:ext>
            </a:extLst>
          </p:cNvPr>
          <p:cNvSpPr>
            <a:spLocks noGrp="1"/>
          </p:cNvSpPr>
          <p:nvPr>
            <p:ph idx="1"/>
          </p:nvPr>
        </p:nvSpPr>
        <p:spPr>
          <a:xfrm>
            <a:off x="457200" y="1600200"/>
            <a:ext cx="8305800" cy="5105400"/>
          </a:xfrm>
        </p:spPr>
        <p:txBody>
          <a:bodyPr/>
          <a:lstStyle/>
          <a:p>
            <a:r>
              <a:rPr lang="en-US" altLang="en-US" dirty="0">
                <a:highlight>
                  <a:srgbClr val="FFFF00"/>
                </a:highlight>
              </a:rPr>
              <a:t>Design a different dihybrid cross.</a:t>
            </a:r>
          </a:p>
          <a:p>
            <a:r>
              <a:rPr lang="en-US" altLang="en-US" dirty="0">
                <a:highlight>
                  <a:srgbClr val="FFFF00"/>
                </a:highlight>
              </a:rPr>
              <a:t>Choose proper true breeding parents</a:t>
            </a:r>
          </a:p>
          <a:p>
            <a:r>
              <a:rPr lang="en-US" altLang="en-US" dirty="0">
                <a:highlight>
                  <a:srgbClr val="FFFF00"/>
                </a:highlight>
              </a:rPr>
              <a:t>Assign symbols accordingly</a:t>
            </a:r>
          </a:p>
          <a:p>
            <a:r>
              <a:rPr lang="en-US" altLang="en-US" dirty="0">
                <a:highlight>
                  <a:srgbClr val="FFFF00"/>
                </a:highlight>
              </a:rPr>
              <a:t>Show gametes formed by the Parents, then by the F1</a:t>
            </a:r>
          </a:p>
          <a:p>
            <a:r>
              <a:rPr lang="en-US" altLang="en-US" dirty="0">
                <a:highlight>
                  <a:srgbClr val="FFFF00"/>
                </a:highlight>
              </a:rPr>
              <a:t>Show a </a:t>
            </a:r>
            <a:r>
              <a:rPr lang="en-US" altLang="en-US" dirty="0" err="1">
                <a:highlight>
                  <a:srgbClr val="FFFF00"/>
                </a:highlight>
              </a:rPr>
              <a:t>punnett</a:t>
            </a:r>
            <a:r>
              <a:rPr lang="en-US" altLang="en-US" dirty="0">
                <a:highlight>
                  <a:srgbClr val="FFFF00"/>
                </a:highlight>
              </a:rPr>
              <a:t> square with all combinations of genotypes in the F2 generation.  Show corresponding phenotypes.</a:t>
            </a:r>
          </a:p>
          <a:p>
            <a:r>
              <a:rPr lang="en-US" altLang="en-US" dirty="0">
                <a:highlight>
                  <a:srgbClr val="FFFF00"/>
                </a:highlight>
              </a:rPr>
              <a:t>See if you note a 9:3:3:1  F2 generation ratio.</a:t>
            </a:r>
          </a:p>
        </p:txBody>
      </p:sp>
    </p:spTree>
    <p:extLst>
      <p:ext uri="{BB962C8B-B14F-4D97-AF65-F5344CB8AC3E}">
        <p14:creationId xmlns:p14="http://schemas.microsoft.com/office/powerpoint/2010/main" val="3374952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837130A7-3EF3-8749-BDE0-54CF10B77739}"/>
              </a:ext>
            </a:extLst>
          </p:cNvPr>
          <p:cNvSpPr>
            <a:spLocks noGrp="1"/>
          </p:cNvSpPr>
          <p:nvPr>
            <p:ph type="title"/>
          </p:nvPr>
        </p:nvSpPr>
        <p:spPr/>
        <p:txBody>
          <a:bodyPr/>
          <a:lstStyle/>
          <a:p>
            <a:r>
              <a:rPr lang="en-US" altLang="en-US"/>
              <a:t>X</a:t>
            </a:r>
            <a:r>
              <a:rPr lang="en-US" altLang="en-US" baseline="30000"/>
              <a:t>2</a:t>
            </a:r>
            <a:r>
              <a:rPr lang="en-US" altLang="en-US"/>
              <a:t> analysis</a:t>
            </a:r>
          </a:p>
        </p:txBody>
      </p:sp>
      <p:sp>
        <p:nvSpPr>
          <p:cNvPr id="43010" name="Content Placeholder 2">
            <a:extLst>
              <a:ext uri="{FF2B5EF4-FFF2-40B4-BE49-F238E27FC236}">
                <a16:creationId xmlns:a16="http://schemas.microsoft.com/office/drawing/2014/main" id="{A1CC1464-3980-B14B-840B-46BFBDF61267}"/>
              </a:ext>
            </a:extLst>
          </p:cNvPr>
          <p:cNvSpPr>
            <a:spLocks noGrp="1"/>
          </p:cNvSpPr>
          <p:nvPr>
            <p:ph idx="1"/>
          </p:nvPr>
        </p:nvSpPr>
        <p:spPr/>
        <p:txBody>
          <a:bodyPr/>
          <a:lstStyle/>
          <a:p>
            <a:r>
              <a:rPr lang="en-US" altLang="en-US"/>
              <a:t>X</a:t>
            </a:r>
            <a:r>
              <a:rPr lang="en-US" altLang="en-US" baseline="30000"/>
              <a:t>2</a:t>
            </a:r>
            <a:r>
              <a:rPr lang="en-US" altLang="en-US"/>
              <a:t>= </a:t>
            </a:r>
            <a:r>
              <a:rPr lang="en-US" altLang="en-US">
                <a:latin typeface="Symbol" pitchFamily="2" charset="2"/>
              </a:rPr>
              <a:t>E</a:t>
            </a:r>
            <a:r>
              <a:rPr lang="en-US" altLang="en-US"/>
              <a:t> </a:t>
            </a:r>
            <a:r>
              <a:rPr lang="en-US" altLang="en-US" u="sng"/>
              <a:t>(</a:t>
            </a:r>
            <a:r>
              <a:rPr lang="en-US" altLang="en-US" u="sng">
                <a:solidFill>
                  <a:srgbClr val="FF0000"/>
                </a:solidFill>
              </a:rPr>
              <a:t>o</a:t>
            </a:r>
            <a:r>
              <a:rPr lang="en-US" altLang="en-US" u="sng"/>
              <a:t>-</a:t>
            </a:r>
            <a:r>
              <a:rPr lang="en-US" altLang="en-US" u="sng">
                <a:solidFill>
                  <a:srgbClr val="FF0000"/>
                </a:solidFill>
              </a:rPr>
              <a:t>e</a:t>
            </a:r>
            <a:r>
              <a:rPr lang="en-US" altLang="en-US" u="sng"/>
              <a:t>)</a:t>
            </a:r>
            <a:r>
              <a:rPr lang="en-US" altLang="en-US" u="sng" baseline="30000"/>
              <a:t>2</a:t>
            </a:r>
            <a:r>
              <a:rPr lang="en-US" altLang="en-US" baseline="30000"/>
              <a:t>	</a:t>
            </a:r>
            <a:endParaRPr lang="en-US" altLang="en-US" u="sng" baseline="30000"/>
          </a:p>
          <a:p>
            <a:pPr>
              <a:buFont typeface="Arial" panose="020B0604020202020204" pitchFamily="34" charset="0"/>
              <a:buNone/>
            </a:pPr>
            <a:r>
              <a:rPr lang="en-US" altLang="en-US" baseline="30000"/>
              <a:t>	</a:t>
            </a:r>
            <a:r>
              <a:rPr lang="en-US" altLang="en-US"/>
              <a:t>   	       </a:t>
            </a:r>
            <a:r>
              <a:rPr lang="en-US" altLang="en-US">
                <a:solidFill>
                  <a:srgbClr val="FF0000"/>
                </a:solidFill>
              </a:rPr>
              <a:t>e</a:t>
            </a:r>
            <a:r>
              <a:rPr lang="en-US" altLang="en-US"/>
              <a:t>	</a:t>
            </a:r>
          </a:p>
          <a:p>
            <a:pPr>
              <a:buFont typeface="Arial" panose="020B0604020202020204" pitchFamily="34" charset="0"/>
              <a:buNone/>
            </a:pPr>
            <a:r>
              <a:rPr lang="en-US" altLang="en-US"/>
              <a:t>	X</a:t>
            </a:r>
            <a:r>
              <a:rPr lang="en-US" altLang="en-US" baseline="30000"/>
              <a:t>2</a:t>
            </a:r>
            <a:r>
              <a:rPr lang="en-US" altLang="en-US"/>
              <a:t>= </a:t>
            </a:r>
            <a:r>
              <a:rPr lang="en-US" altLang="en-US" i="1"/>
              <a:t>the sum of the difference of </a:t>
            </a:r>
            <a:r>
              <a:rPr lang="en-US" altLang="en-US" i="1">
                <a:solidFill>
                  <a:srgbClr val="FF0000"/>
                </a:solidFill>
              </a:rPr>
              <a:t>o</a:t>
            </a:r>
            <a:r>
              <a:rPr lang="en-US" altLang="en-US" i="1"/>
              <a:t>bserved and </a:t>
            </a:r>
            <a:r>
              <a:rPr lang="en-US" altLang="en-US" i="1">
                <a:solidFill>
                  <a:srgbClr val="FF0000"/>
                </a:solidFill>
              </a:rPr>
              <a:t>e</a:t>
            </a:r>
            <a:r>
              <a:rPr lang="en-US" altLang="en-US" i="1"/>
              <a:t>xpected values, squared, divided by the expected value.</a:t>
            </a:r>
          </a:p>
          <a:p>
            <a:pPr>
              <a:buFont typeface="Arial" panose="020B0604020202020204" pitchFamily="34" charset="0"/>
              <a:buNone/>
            </a:pPr>
            <a:endParaRPr lang="en-US" altLang="en-US"/>
          </a:p>
          <a:p>
            <a:pPr>
              <a:buFont typeface="Arial" panose="020B0604020202020204" pitchFamily="34" charset="0"/>
              <a:buNone/>
            </a:pPr>
            <a:r>
              <a:rPr lang="en-US" altLang="en-US" b="1"/>
              <a:t>Let</a:t>
            </a:r>
            <a:r>
              <a:rPr lang="ja-JP" altLang="en-US" b="1"/>
              <a:t>’</a:t>
            </a:r>
            <a:r>
              <a:rPr lang="en-US" altLang="ja-JP" b="1"/>
              <a:t>s plug in Mendel</a:t>
            </a:r>
            <a:r>
              <a:rPr lang="ja-JP" altLang="en-US" b="1"/>
              <a:t>’</a:t>
            </a:r>
            <a:r>
              <a:rPr lang="en-US" altLang="ja-JP" b="1"/>
              <a:t>s data from the  Tall X dwarf cross on the board (figure 3.1)</a:t>
            </a:r>
            <a:endParaRPr lang="en-US" altLang="en-US" b="1"/>
          </a:p>
        </p:txBody>
      </p:sp>
    </p:spTree>
    <p:extLst>
      <p:ext uri="{BB962C8B-B14F-4D97-AF65-F5344CB8AC3E}">
        <p14:creationId xmlns:p14="http://schemas.microsoft.com/office/powerpoint/2010/main" val="335579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3">
            <a:extLst>
              <a:ext uri="{FF2B5EF4-FFF2-40B4-BE49-F238E27FC236}">
                <a16:creationId xmlns:a16="http://schemas.microsoft.com/office/drawing/2014/main" id="{EB581EC6-106C-3A40-9ECB-261466AF7981}"/>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3.1</a:t>
            </a:r>
          </a:p>
        </p:txBody>
      </p:sp>
      <p:pic>
        <p:nvPicPr>
          <p:cNvPr id="45058" name="Picture 18">
            <a:extLst>
              <a:ext uri="{FF2B5EF4-FFF2-40B4-BE49-F238E27FC236}">
                <a16:creationId xmlns:a16="http://schemas.microsoft.com/office/drawing/2014/main" id="{5134E4FF-03A7-E742-84F3-91AF13EF2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639"/>
          <a:stretch>
            <a:fillRect/>
          </a:stretch>
        </p:blipFill>
        <p:spPr bwMode="auto">
          <a:xfrm>
            <a:off x="309563" y="785813"/>
            <a:ext cx="85248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39E68337-937F-E940-8941-43C81FA2BDE2}"/>
              </a:ext>
            </a:extLst>
          </p:cNvPr>
          <p:cNvSpPr/>
          <p:nvPr/>
        </p:nvSpPr>
        <p:spPr>
          <a:xfrm>
            <a:off x="6172200" y="4800600"/>
            <a:ext cx="13716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678215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8AA31B10-5D2E-5E46-A6E7-C90B051BE86E}"/>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1BE4FCEE-C093-7145-B60E-6FCF4EF50D6E}"/>
              </a:ext>
            </a:extLst>
          </p:cNvPr>
          <p:cNvSpPr>
            <a:spLocks noGrp="1"/>
          </p:cNvSpPr>
          <p:nvPr>
            <p:ph idx="1"/>
          </p:nvPr>
        </p:nvSpPr>
        <p:spPr/>
        <p:txBody>
          <a:bodyPr/>
          <a:lstStyle/>
          <a:p>
            <a:pPr>
              <a:buFont typeface="Arial" panose="020B0604020202020204" pitchFamily="34" charset="0"/>
              <a:buNone/>
            </a:pPr>
            <a:r>
              <a:rPr lang="en-US" altLang="en-US"/>
              <a:t> X</a:t>
            </a:r>
            <a:r>
              <a:rPr lang="en-US" altLang="en-US" baseline="30000"/>
              <a:t>2= </a:t>
            </a:r>
            <a:r>
              <a:rPr lang="en-US" altLang="en-US"/>
              <a:t>Tall (0.15) + dwarf (0.45) = </a:t>
            </a:r>
            <a:r>
              <a:rPr lang="en-US" altLang="en-US">
                <a:solidFill>
                  <a:srgbClr val="FF0000"/>
                </a:solidFill>
              </a:rPr>
              <a:t>0.60</a:t>
            </a:r>
          </a:p>
          <a:p>
            <a:pPr>
              <a:buFont typeface="Arial" panose="020B0604020202020204" pitchFamily="34" charset="0"/>
              <a:buNone/>
            </a:pPr>
            <a:endParaRPr lang="en-US" altLang="en-US">
              <a:solidFill>
                <a:srgbClr val="FF0000"/>
              </a:solidFill>
            </a:endParaRPr>
          </a:p>
          <a:p>
            <a:pPr>
              <a:buFont typeface="Arial" panose="020B0604020202020204" pitchFamily="34" charset="0"/>
              <a:buNone/>
            </a:pPr>
            <a:r>
              <a:rPr lang="en-US" altLang="en-US"/>
              <a:t> X</a:t>
            </a:r>
            <a:r>
              <a:rPr lang="en-US" altLang="en-US" baseline="30000"/>
              <a:t>2= </a:t>
            </a:r>
            <a:r>
              <a:rPr lang="en-US" altLang="en-US">
                <a:solidFill>
                  <a:srgbClr val="FF0000"/>
                </a:solidFill>
              </a:rPr>
              <a:t>0.60</a:t>
            </a:r>
          </a:p>
          <a:p>
            <a:endParaRPr lang="en-US" altLang="en-US"/>
          </a:p>
        </p:txBody>
      </p:sp>
    </p:spTree>
    <p:extLst>
      <p:ext uri="{BB962C8B-B14F-4D97-AF65-F5344CB8AC3E}">
        <p14:creationId xmlns:p14="http://schemas.microsoft.com/office/powerpoint/2010/main" val="4046793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0E9A825-E3A8-C048-AE80-3BC005DFB132}"/>
              </a:ext>
            </a:extLst>
          </p:cNvPr>
          <p:cNvSpPr>
            <a:spLocks noGrp="1"/>
          </p:cNvSpPr>
          <p:nvPr>
            <p:ph type="title"/>
          </p:nvPr>
        </p:nvSpPr>
        <p:spPr/>
        <p:txBody>
          <a:bodyPr/>
          <a:lstStyle/>
          <a:p>
            <a:r>
              <a:rPr lang="en-US" altLang="en-US"/>
              <a:t>Next step…</a:t>
            </a:r>
          </a:p>
        </p:txBody>
      </p:sp>
      <p:sp>
        <p:nvSpPr>
          <p:cNvPr id="48130" name="Content Placeholder 2">
            <a:extLst>
              <a:ext uri="{FF2B5EF4-FFF2-40B4-BE49-F238E27FC236}">
                <a16:creationId xmlns:a16="http://schemas.microsoft.com/office/drawing/2014/main" id="{D8018DAF-0B8B-7D4C-8E91-135B631CA65E}"/>
              </a:ext>
            </a:extLst>
          </p:cNvPr>
          <p:cNvSpPr>
            <a:spLocks noGrp="1"/>
          </p:cNvSpPr>
          <p:nvPr>
            <p:ph idx="1"/>
          </p:nvPr>
        </p:nvSpPr>
        <p:spPr>
          <a:xfrm>
            <a:off x="457200" y="1600200"/>
            <a:ext cx="8382000" cy="4953000"/>
          </a:xfrm>
        </p:spPr>
        <p:txBody>
          <a:bodyPr/>
          <a:lstStyle/>
          <a:p>
            <a:r>
              <a:rPr lang="en-US" altLang="en-US"/>
              <a:t>Determine the </a:t>
            </a:r>
            <a:r>
              <a:rPr lang="en-US" altLang="en-US">
                <a:solidFill>
                  <a:srgbClr val="FF0000"/>
                </a:solidFill>
              </a:rPr>
              <a:t>degrees of freedom </a:t>
            </a:r>
            <a:r>
              <a:rPr lang="en-US" altLang="en-US"/>
              <a:t>for you data.  (How many categories </a:t>
            </a:r>
            <a:r>
              <a:rPr lang="en-US" altLang="en-US" b="1" i="1"/>
              <a:t>can</a:t>
            </a:r>
            <a:r>
              <a:rPr lang="en-US" altLang="en-US"/>
              <a:t> contribute to the deviation in the observed and expected values?).</a:t>
            </a:r>
          </a:p>
          <a:p>
            <a:pPr>
              <a:buFont typeface="Arial" panose="020B0604020202020204" pitchFamily="34" charset="0"/>
              <a:buNone/>
            </a:pPr>
            <a:endParaRPr lang="en-US" altLang="en-US"/>
          </a:p>
          <a:p>
            <a:r>
              <a:rPr lang="en-US" altLang="en-US">
                <a:solidFill>
                  <a:srgbClr val="FF0000"/>
                </a:solidFill>
              </a:rPr>
              <a:t>df= n-1</a:t>
            </a:r>
            <a:r>
              <a:rPr lang="en-US" altLang="en-US"/>
              <a:t>, where n is the number of categories you have analyzed. In our example monohybrid crosses give 2 kinds of offspring (tall and dwarf) </a:t>
            </a:r>
            <a:r>
              <a:rPr lang="en-US" altLang="en-US">
                <a:solidFill>
                  <a:srgbClr val="FF0000"/>
                </a:solidFill>
              </a:rPr>
              <a:t>n=2 ; df=1</a:t>
            </a:r>
          </a:p>
        </p:txBody>
      </p:sp>
    </p:spTree>
    <p:extLst>
      <p:ext uri="{BB962C8B-B14F-4D97-AF65-F5344CB8AC3E}">
        <p14:creationId xmlns:p14="http://schemas.microsoft.com/office/powerpoint/2010/main" val="269897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5A3D2E1-9871-FD47-A012-BE797A6BDEF4}"/>
              </a:ext>
            </a:extLst>
          </p:cNvPr>
          <p:cNvSpPr>
            <a:spLocks noGrp="1"/>
          </p:cNvSpPr>
          <p:nvPr>
            <p:ph type="title"/>
          </p:nvPr>
        </p:nvSpPr>
        <p:spPr>
          <a:xfrm>
            <a:off x="457200" y="0"/>
            <a:ext cx="8229600" cy="1417638"/>
          </a:xfrm>
        </p:spPr>
        <p:txBody>
          <a:bodyPr/>
          <a:lstStyle/>
          <a:p>
            <a:r>
              <a:rPr lang="en-US" altLang="en-US"/>
              <a:t>Next step…</a:t>
            </a:r>
          </a:p>
        </p:txBody>
      </p:sp>
      <p:sp>
        <p:nvSpPr>
          <p:cNvPr id="50178" name="Content Placeholder 2">
            <a:extLst>
              <a:ext uri="{FF2B5EF4-FFF2-40B4-BE49-F238E27FC236}">
                <a16:creationId xmlns:a16="http://schemas.microsoft.com/office/drawing/2014/main" id="{0710D5CB-3A9F-0A4B-80BA-E89575B32A14}"/>
              </a:ext>
            </a:extLst>
          </p:cNvPr>
          <p:cNvSpPr>
            <a:spLocks noGrp="1"/>
          </p:cNvSpPr>
          <p:nvPr>
            <p:ph idx="1"/>
          </p:nvPr>
        </p:nvSpPr>
        <p:spPr>
          <a:xfrm>
            <a:off x="685800" y="1143000"/>
            <a:ext cx="8001000" cy="5562600"/>
          </a:xfrm>
        </p:spPr>
        <p:txBody>
          <a:bodyPr/>
          <a:lstStyle/>
          <a:p>
            <a:r>
              <a:rPr lang="en-US" altLang="en-US"/>
              <a:t>Determine a </a:t>
            </a:r>
            <a:r>
              <a:rPr lang="en-US" altLang="en-US" b="1"/>
              <a:t>probability</a:t>
            </a:r>
            <a:r>
              <a:rPr lang="en-US" altLang="en-US"/>
              <a:t> (</a:t>
            </a:r>
            <a:r>
              <a:rPr lang="en-US" altLang="en-US">
                <a:solidFill>
                  <a:srgbClr val="FF0000"/>
                </a:solidFill>
              </a:rPr>
              <a:t>p value</a:t>
            </a:r>
            <a:r>
              <a:rPr lang="en-US" altLang="en-US"/>
              <a:t>) from a graph or table.</a:t>
            </a:r>
          </a:p>
          <a:p>
            <a:endParaRPr lang="en-US" altLang="en-US"/>
          </a:p>
        </p:txBody>
      </p:sp>
      <p:pic>
        <p:nvPicPr>
          <p:cNvPr id="50179" name="Picture 3">
            <a:extLst>
              <a:ext uri="{FF2B5EF4-FFF2-40B4-BE49-F238E27FC236}">
                <a16:creationId xmlns:a16="http://schemas.microsoft.com/office/drawing/2014/main" id="{0A20958C-41BE-5247-B515-AB2438C6F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015" b="39894"/>
          <a:stretch>
            <a:fillRect/>
          </a:stretch>
        </p:blipFill>
        <p:spPr bwMode="auto">
          <a:xfrm>
            <a:off x="2887663" y="2286000"/>
            <a:ext cx="625633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Box 4">
            <a:extLst>
              <a:ext uri="{FF2B5EF4-FFF2-40B4-BE49-F238E27FC236}">
                <a16:creationId xmlns:a16="http://schemas.microsoft.com/office/drawing/2014/main" id="{EFB7E060-644C-5649-B983-DBDC630F7510}"/>
              </a:ext>
            </a:extLst>
          </p:cNvPr>
          <p:cNvSpPr txBox="1">
            <a:spLocks noChangeArrowheads="1"/>
          </p:cNvSpPr>
          <p:nvPr/>
        </p:nvSpPr>
        <p:spPr bwMode="auto">
          <a:xfrm>
            <a:off x="304800" y="2971800"/>
            <a:ext cx="2743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solidFill>
                  <a:srgbClr val="0070C0"/>
                </a:solidFill>
                <a:latin typeface="Arial" panose="020B0604020202020204" pitchFamily="34" charset="0"/>
              </a:rPr>
              <a:t>X</a:t>
            </a:r>
            <a:r>
              <a:rPr lang="en-US" altLang="en-US" sz="1800" baseline="30000">
                <a:solidFill>
                  <a:srgbClr val="0070C0"/>
                </a:solidFill>
                <a:latin typeface="Arial" panose="020B0604020202020204" pitchFamily="34" charset="0"/>
              </a:rPr>
              <a:t>2 </a:t>
            </a:r>
            <a:r>
              <a:rPr lang="en-US" altLang="en-US" sz="1800">
                <a:solidFill>
                  <a:srgbClr val="0070C0"/>
                </a:solidFill>
                <a:latin typeface="Arial" panose="020B0604020202020204" pitchFamily="34" charset="0"/>
              </a:rPr>
              <a:t>values in blue area</a:t>
            </a:r>
          </a:p>
          <a:p>
            <a:pPr eaLnBrk="1" hangingPunct="1">
              <a:spcBef>
                <a:spcPct val="0"/>
              </a:spcBef>
              <a:buFontTx/>
              <a:buNone/>
            </a:pPr>
            <a:endParaRPr lang="en-US" altLang="en-US" sz="1800">
              <a:solidFill>
                <a:srgbClr val="0070C0"/>
              </a:solidFill>
              <a:latin typeface="Arial" panose="020B0604020202020204" pitchFamily="34" charset="0"/>
            </a:endParaRPr>
          </a:p>
          <a:p>
            <a:pPr eaLnBrk="1" hangingPunct="1">
              <a:spcBef>
                <a:spcPct val="0"/>
              </a:spcBef>
              <a:buFontTx/>
              <a:buNone/>
            </a:pPr>
            <a:endParaRPr lang="en-US" altLang="en-US" sz="1800" b="1">
              <a:solidFill>
                <a:srgbClr val="0070C0"/>
              </a:solidFill>
              <a:latin typeface="Arial" panose="020B0604020202020204" pitchFamily="34" charset="0"/>
            </a:endParaRPr>
          </a:p>
          <a:p>
            <a:pPr eaLnBrk="1" hangingPunct="1">
              <a:spcBef>
                <a:spcPct val="0"/>
              </a:spcBef>
              <a:buFontTx/>
              <a:buNone/>
            </a:pPr>
            <a:r>
              <a:rPr lang="en-US" altLang="en-US" sz="1800" b="1">
                <a:solidFill>
                  <a:srgbClr val="FFC000"/>
                </a:solidFill>
                <a:latin typeface="Arial" panose="020B0604020202020204" pitchFamily="34" charset="0"/>
              </a:rPr>
              <a:t>P-values (range) at top</a:t>
            </a:r>
          </a:p>
          <a:p>
            <a:pPr eaLnBrk="1" hangingPunct="1">
              <a:spcBef>
                <a:spcPct val="0"/>
              </a:spcBef>
              <a:buFontTx/>
              <a:buNone/>
            </a:pPr>
            <a:endParaRPr lang="en-US" altLang="en-US" sz="1800">
              <a:solidFill>
                <a:srgbClr val="0070C0"/>
              </a:solidFill>
              <a:latin typeface="Arial" panose="020B0604020202020204" pitchFamily="34" charset="0"/>
            </a:endParaRPr>
          </a:p>
          <a:p>
            <a:pPr eaLnBrk="1" hangingPunct="1">
              <a:spcBef>
                <a:spcPct val="0"/>
              </a:spcBef>
              <a:buFontTx/>
              <a:buNone/>
            </a:pPr>
            <a:endParaRPr lang="en-US" altLang="en-US" sz="1800">
              <a:solidFill>
                <a:srgbClr val="0070C0"/>
              </a:solidFill>
              <a:latin typeface="Arial" panose="020B0604020202020204" pitchFamily="34" charset="0"/>
            </a:endParaRPr>
          </a:p>
          <a:p>
            <a:pPr eaLnBrk="1" hangingPunct="1">
              <a:spcBef>
                <a:spcPct val="0"/>
              </a:spcBef>
              <a:buFontTx/>
              <a:buNone/>
            </a:pPr>
            <a:r>
              <a:rPr lang="en-US" altLang="en-US" sz="1800">
                <a:latin typeface="Arial" panose="020B0604020202020204" pitchFamily="34" charset="0"/>
              </a:rPr>
              <a:t>df  on left side</a:t>
            </a:r>
          </a:p>
        </p:txBody>
      </p:sp>
    </p:spTree>
    <p:extLst>
      <p:ext uri="{BB962C8B-B14F-4D97-AF65-F5344CB8AC3E}">
        <p14:creationId xmlns:p14="http://schemas.microsoft.com/office/powerpoint/2010/main" val="245042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21D09BFB-5760-904B-91C8-FACF70216C48}"/>
              </a:ext>
            </a:extLst>
          </p:cNvPr>
          <p:cNvSpPr>
            <a:spLocks noGrp="1"/>
          </p:cNvSpPr>
          <p:nvPr>
            <p:ph type="title"/>
          </p:nvPr>
        </p:nvSpPr>
        <p:spPr/>
        <p:txBody>
          <a:bodyPr/>
          <a:lstStyle/>
          <a:p>
            <a:r>
              <a:rPr lang="en-US" altLang="en-US"/>
              <a:t>What does a </a:t>
            </a:r>
            <a:r>
              <a:rPr lang="en-US" altLang="en-US">
                <a:solidFill>
                  <a:srgbClr val="FF0000"/>
                </a:solidFill>
              </a:rPr>
              <a:t>p value </a:t>
            </a:r>
            <a:r>
              <a:rPr lang="en-US" altLang="en-US"/>
              <a:t>mean?</a:t>
            </a:r>
          </a:p>
        </p:txBody>
      </p:sp>
      <p:sp>
        <p:nvSpPr>
          <p:cNvPr id="52226" name="Content Placeholder 2">
            <a:extLst>
              <a:ext uri="{FF2B5EF4-FFF2-40B4-BE49-F238E27FC236}">
                <a16:creationId xmlns:a16="http://schemas.microsoft.com/office/drawing/2014/main" id="{0107A065-290D-7D40-8CBF-C733762D741D}"/>
              </a:ext>
            </a:extLst>
          </p:cNvPr>
          <p:cNvSpPr>
            <a:spLocks noGrp="1"/>
          </p:cNvSpPr>
          <p:nvPr>
            <p:ph idx="1"/>
          </p:nvPr>
        </p:nvSpPr>
        <p:spPr>
          <a:xfrm>
            <a:off x="457200" y="1600200"/>
            <a:ext cx="8229600" cy="5029200"/>
          </a:xfrm>
        </p:spPr>
        <p:txBody>
          <a:bodyPr/>
          <a:lstStyle/>
          <a:p>
            <a:r>
              <a:rPr lang="en-US" altLang="en-US"/>
              <a:t>A p-value is the probability that we would  see as much, or more difference in observed and expected values due to chance alone--- in repeated experiments.</a:t>
            </a:r>
          </a:p>
          <a:p>
            <a:r>
              <a:rPr lang="en-US" altLang="en-US" sz="2400"/>
              <a:t>e.g.  </a:t>
            </a:r>
            <a:r>
              <a:rPr lang="en-US" altLang="en-US" sz="2400">
                <a:solidFill>
                  <a:srgbClr val="FF0000"/>
                </a:solidFill>
              </a:rPr>
              <a:t>p=0.90 </a:t>
            </a:r>
            <a:r>
              <a:rPr lang="en-US" altLang="en-US" sz="2400"/>
              <a:t> (high p-value) ---in repeated experiments we could expect this much, or more deviation in observed and expected values 90% of the time due to chance alone…</a:t>
            </a:r>
          </a:p>
          <a:p>
            <a:endParaRPr lang="en-US" altLang="en-US" sz="2400"/>
          </a:p>
          <a:p>
            <a:pPr>
              <a:buFont typeface="Arial" panose="020B0604020202020204" pitchFamily="34" charset="0"/>
              <a:buNone/>
            </a:pPr>
            <a:r>
              <a:rPr lang="en-US" altLang="en-US" sz="2400"/>
              <a:t>	</a:t>
            </a:r>
            <a:r>
              <a:rPr lang="en-US" altLang="en-US" sz="2400">
                <a:solidFill>
                  <a:srgbClr val="FF0000"/>
                </a:solidFill>
              </a:rPr>
              <a:t>p= 0.01 </a:t>
            </a:r>
            <a:r>
              <a:rPr lang="en-US" altLang="en-US" sz="2400"/>
              <a:t>(low p-value) in repeated experiments we could expect this much, or more deviation in observed and expected values 1% of the time due to chance alone…</a:t>
            </a:r>
          </a:p>
        </p:txBody>
      </p:sp>
    </p:spTree>
    <p:extLst>
      <p:ext uri="{BB962C8B-B14F-4D97-AF65-F5344CB8AC3E}">
        <p14:creationId xmlns:p14="http://schemas.microsoft.com/office/powerpoint/2010/main" val="1178861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6BE8750F-4E5C-B144-A463-5F7426C4ED21}"/>
              </a:ext>
            </a:extLst>
          </p:cNvPr>
          <p:cNvSpPr>
            <a:spLocks noGrp="1"/>
          </p:cNvSpPr>
          <p:nvPr>
            <p:ph type="title"/>
          </p:nvPr>
        </p:nvSpPr>
        <p:spPr>
          <a:xfrm>
            <a:off x="228600" y="0"/>
            <a:ext cx="8305800" cy="1447800"/>
          </a:xfrm>
        </p:spPr>
        <p:txBody>
          <a:bodyPr/>
          <a:lstStyle/>
          <a:p>
            <a:r>
              <a:rPr lang="en-US" altLang="en-US" sz="3200"/>
              <a:t>In statistics, we often use an arbitrary probability cut-off of 0.05 to decide whether to reject H</a:t>
            </a:r>
            <a:r>
              <a:rPr lang="en-US" altLang="en-US" sz="3200" baseline="-25000"/>
              <a:t>0</a:t>
            </a:r>
          </a:p>
        </p:txBody>
      </p:sp>
      <p:sp>
        <p:nvSpPr>
          <p:cNvPr id="54274" name="Content Placeholder 2">
            <a:extLst>
              <a:ext uri="{FF2B5EF4-FFF2-40B4-BE49-F238E27FC236}">
                <a16:creationId xmlns:a16="http://schemas.microsoft.com/office/drawing/2014/main" id="{0F666999-7A1B-3146-85B3-DB54B8AAE810}"/>
              </a:ext>
            </a:extLst>
          </p:cNvPr>
          <p:cNvSpPr>
            <a:spLocks noGrp="1"/>
          </p:cNvSpPr>
          <p:nvPr>
            <p:ph idx="1"/>
          </p:nvPr>
        </p:nvSpPr>
        <p:spPr/>
        <p:txBody>
          <a:bodyPr/>
          <a:lstStyle/>
          <a:p>
            <a:r>
              <a:rPr lang="en-US" altLang="en-US"/>
              <a:t>P&lt; 0.05 means that the observed deviation in observed and expected results would happen less than 5% of the time by chance alone.</a:t>
            </a:r>
          </a:p>
          <a:p>
            <a:pPr lvl="1">
              <a:buFont typeface="Arial" panose="020B0604020202020204" pitchFamily="34" charset="0"/>
              <a:buNone/>
            </a:pPr>
            <a:r>
              <a:rPr lang="en-US" altLang="en-US"/>
              <a:t>	</a:t>
            </a:r>
            <a:r>
              <a:rPr lang="en-US" altLang="en-US">
                <a:solidFill>
                  <a:srgbClr val="FF0000"/>
                </a:solidFill>
              </a:rPr>
              <a:t>In this case we would </a:t>
            </a:r>
            <a:r>
              <a:rPr lang="en-US" altLang="en-US" u="sng">
                <a:solidFill>
                  <a:srgbClr val="FF0000"/>
                </a:solidFill>
              </a:rPr>
              <a:t>reject H</a:t>
            </a:r>
            <a:r>
              <a:rPr lang="en-US" altLang="en-US" u="sng" baseline="-25000">
                <a:solidFill>
                  <a:srgbClr val="FF0000"/>
                </a:solidFill>
              </a:rPr>
              <a:t>0</a:t>
            </a:r>
            <a:r>
              <a:rPr lang="en-US" altLang="en-US" u="sng">
                <a:solidFill>
                  <a:srgbClr val="FF0000"/>
                </a:solidFill>
              </a:rPr>
              <a:t> </a:t>
            </a:r>
          </a:p>
          <a:p>
            <a:r>
              <a:rPr lang="en-US" altLang="en-US"/>
              <a:t>p</a:t>
            </a:r>
            <a:r>
              <a:rPr lang="en-US" altLang="en-US" u="sng"/>
              <a:t>&gt;</a:t>
            </a:r>
            <a:r>
              <a:rPr lang="en-US" altLang="en-US"/>
              <a:t>0.05 means that the observed deviation in observed and expected results would happen at least 5% (5% or more) of the time by chance alone.</a:t>
            </a:r>
          </a:p>
          <a:p>
            <a:pPr>
              <a:buFont typeface="Arial" panose="020B0604020202020204" pitchFamily="34" charset="0"/>
              <a:buNone/>
            </a:pPr>
            <a:r>
              <a:rPr lang="en-US" altLang="en-US"/>
              <a:t>		</a:t>
            </a:r>
            <a:r>
              <a:rPr lang="en-US" altLang="en-US">
                <a:solidFill>
                  <a:srgbClr val="FF0000"/>
                </a:solidFill>
              </a:rPr>
              <a:t> In this case we would </a:t>
            </a:r>
            <a:r>
              <a:rPr lang="en-US" altLang="en-US" u="sng">
                <a:solidFill>
                  <a:srgbClr val="FF0000"/>
                </a:solidFill>
              </a:rPr>
              <a:t>fail to reject H</a:t>
            </a:r>
            <a:r>
              <a:rPr lang="en-US" altLang="en-US" u="sng" baseline="-25000">
                <a:solidFill>
                  <a:srgbClr val="FF0000"/>
                </a:solidFill>
              </a:rPr>
              <a:t>0</a:t>
            </a:r>
            <a:r>
              <a:rPr lang="en-US" altLang="en-US" u="sng">
                <a:solidFill>
                  <a:srgbClr val="FF0000"/>
                </a:solidFill>
              </a:rPr>
              <a:t> </a:t>
            </a:r>
            <a:endParaRPr lang="en-US" altLang="en-US" u="sng"/>
          </a:p>
        </p:txBody>
      </p:sp>
    </p:spTree>
    <p:extLst>
      <p:ext uri="{BB962C8B-B14F-4D97-AF65-F5344CB8AC3E}">
        <p14:creationId xmlns:p14="http://schemas.microsoft.com/office/powerpoint/2010/main" val="4157037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93E8FAA8-41CC-C64C-BA83-7ED2B3696157}"/>
              </a:ext>
            </a:extLst>
          </p:cNvPr>
          <p:cNvSpPr>
            <a:spLocks noGrp="1"/>
          </p:cNvSpPr>
          <p:nvPr>
            <p:ph type="title"/>
          </p:nvPr>
        </p:nvSpPr>
        <p:spPr/>
        <p:txBody>
          <a:bodyPr/>
          <a:lstStyle/>
          <a:p>
            <a:r>
              <a:rPr lang="en-US" altLang="en-US"/>
              <a:t>It’s a pretty humble cutoff…</a:t>
            </a:r>
          </a:p>
        </p:txBody>
      </p:sp>
      <p:sp>
        <p:nvSpPr>
          <p:cNvPr id="56322" name="Content Placeholder 2">
            <a:extLst>
              <a:ext uri="{FF2B5EF4-FFF2-40B4-BE49-F238E27FC236}">
                <a16:creationId xmlns:a16="http://schemas.microsoft.com/office/drawing/2014/main" id="{FC2A09A7-DA66-014A-B0D7-FF0AEE4F4EE8}"/>
              </a:ext>
            </a:extLst>
          </p:cNvPr>
          <p:cNvSpPr>
            <a:spLocks noGrp="1"/>
          </p:cNvSpPr>
          <p:nvPr>
            <p:ph idx="1"/>
          </p:nvPr>
        </p:nvSpPr>
        <p:spPr/>
        <p:txBody>
          <a:bodyPr/>
          <a:lstStyle/>
          <a:p>
            <a:pPr marL="342900" lvl="1" indent="-342900">
              <a:buFont typeface="Arial" panose="020B0604020202020204" pitchFamily="34" charset="0"/>
              <a:buChar char="•"/>
            </a:pPr>
            <a:r>
              <a:rPr lang="en-US" altLang="en-US"/>
              <a:t>When we </a:t>
            </a:r>
            <a:r>
              <a:rPr lang="en-US" altLang="en-US" u="sng"/>
              <a:t>reject H</a:t>
            </a:r>
            <a:r>
              <a:rPr lang="en-US" altLang="en-US" u="sng" baseline="-25000"/>
              <a:t>0</a:t>
            </a:r>
            <a:r>
              <a:rPr lang="en-US" altLang="en-US" u="sng"/>
              <a:t> </a:t>
            </a:r>
            <a:r>
              <a:rPr lang="en-US" altLang="en-US"/>
              <a:t>we say the data shows a large enough deviation to consider an alternative explanation. (not chance deviation)</a:t>
            </a:r>
          </a:p>
          <a:p>
            <a:pPr marL="342900" lvl="1" indent="-342900">
              <a:buFont typeface="Arial" panose="020B0604020202020204" pitchFamily="34" charset="0"/>
              <a:buNone/>
            </a:pPr>
            <a:endParaRPr lang="en-US" altLang="en-US"/>
          </a:p>
          <a:p>
            <a:pPr marL="342900" lvl="1" indent="-342900">
              <a:buFont typeface="Arial" panose="020B0604020202020204" pitchFamily="34" charset="0"/>
              <a:buChar char="•"/>
            </a:pPr>
            <a:r>
              <a:rPr lang="en-US" altLang="en-US"/>
              <a:t>When we </a:t>
            </a:r>
            <a:r>
              <a:rPr lang="en-US" altLang="en-US" u="sng"/>
              <a:t>fail to reject </a:t>
            </a:r>
            <a:r>
              <a:rPr lang="en-US" altLang="en-US"/>
              <a:t>	</a:t>
            </a:r>
            <a:r>
              <a:rPr lang="en-US" altLang="en-US" u="sng"/>
              <a:t>H</a:t>
            </a:r>
            <a:r>
              <a:rPr lang="en-US" altLang="en-US" u="sng" baseline="-25000"/>
              <a:t>0</a:t>
            </a:r>
            <a:r>
              <a:rPr lang="en-US" altLang="en-US" u="sng">
                <a:solidFill>
                  <a:srgbClr val="FF0000"/>
                </a:solidFill>
              </a:rPr>
              <a:t> </a:t>
            </a:r>
            <a:r>
              <a:rPr lang="en-US" altLang="en-US"/>
              <a:t> we say that the deviation in the data can reasonably be attributed to chance.</a:t>
            </a:r>
            <a:endParaRPr lang="en-US" altLang="en-US" u="sng">
              <a:solidFill>
                <a:srgbClr val="FF0000"/>
              </a:solidFill>
            </a:endParaRPr>
          </a:p>
          <a:p>
            <a:pPr marL="342900" lvl="1" indent="-342900">
              <a:buFont typeface="Arial" panose="020B0604020202020204" pitchFamily="34" charset="0"/>
              <a:buChar char="•"/>
            </a:pPr>
            <a:endParaRPr lang="en-US" altLang="en-US" u="sng"/>
          </a:p>
          <a:p>
            <a:endParaRPr lang="en-US" altLang="en-US"/>
          </a:p>
        </p:txBody>
      </p:sp>
    </p:spTree>
    <p:extLst>
      <p:ext uri="{BB962C8B-B14F-4D97-AF65-F5344CB8AC3E}">
        <p14:creationId xmlns:p14="http://schemas.microsoft.com/office/powerpoint/2010/main" val="238786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8AA4C1ED-75EE-DF44-93CB-C427F0909C20}"/>
              </a:ext>
            </a:extLst>
          </p:cNvPr>
          <p:cNvSpPr>
            <a:spLocks noGrp="1"/>
          </p:cNvSpPr>
          <p:nvPr>
            <p:ph type="title"/>
          </p:nvPr>
        </p:nvSpPr>
        <p:spPr/>
        <p:txBody>
          <a:bodyPr/>
          <a:lstStyle/>
          <a:p>
            <a:r>
              <a:rPr lang="en-US" altLang="en-US"/>
              <a:t>Practice!!</a:t>
            </a:r>
          </a:p>
        </p:txBody>
      </p:sp>
      <p:sp>
        <p:nvSpPr>
          <p:cNvPr id="58370" name="Content Placeholder 2">
            <a:extLst>
              <a:ext uri="{FF2B5EF4-FFF2-40B4-BE49-F238E27FC236}">
                <a16:creationId xmlns:a16="http://schemas.microsoft.com/office/drawing/2014/main" id="{572BE4F3-C3EB-9D4C-9E5D-F64C88D02457}"/>
              </a:ext>
            </a:extLst>
          </p:cNvPr>
          <p:cNvSpPr>
            <a:spLocks noGrp="1"/>
          </p:cNvSpPr>
          <p:nvPr>
            <p:ph idx="1"/>
          </p:nvPr>
        </p:nvSpPr>
        <p:spPr>
          <a:xfrm>
            <a:off x="457200" y="1600200"/>
            <a:ext cx="8950325" cy="5468938"/>
          </a:xfrm>
        </p:spPr>
        <p:txBody>
          <a:bodyPr/>
          <a:lstStyle/>
          <a:p>
            <a:r>
              <a:rPr lang="en-US" altLang="en-US"/>
              <a:t>Try chi-square analysis on any/all of the monohybrid crosses in figure 3.1</a:t>
            </a:r>
          </a:p>
          <a:p>
            <a:endParaRPr lang="en-US" altLang="en-US"/>
          </a:p>
          <a:p>
            <a:r>
              <a:rPr lang="en-US" altLang="en-US"/>
              <a:t>(As you glance at the ratios---what do you expect the outcome will be?...)</a:t>
            </a:r>
          </a:p>
          <a:p>
            <a:endParaRPr lang="en-US" altLang="en-US"/>
          </a:p>
          <a:p>
            <a:r>
              <a:rPr lang="en-US" altLang="en-US"/>
              <a:t>It is essential to know what the theoretical expectations are…What do you expect in a dihybird cross? What do you expect in a test cross?</a:t>
            </a:r>
          </a:p>
          <a:p>
            <a:pPr>
              <a:buFont typeface="Arial" panose="020B0604020202020204" pitchFamily="34" charset="0"/>
              <a:buNone/>
            </a:pPr>
            <a:endParaRPr lang="en-US" altLang="en-US"/>
          </a:p>
        </p:txBody>
      </p:sp>
    </p:spTree>
    <p:extLst>
      <p:ext uri="{BB962C8B-B14F-4D97-AF65-F5344CB8AC3E}">
        <p14:creationId xmlns:p14="http://schemas.microsoft.com/office/powerpoint/2010/main" val="1317893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C135C432-5AB9-BA44-BA3B-50186BF8134F}"/>
              </a:ext>
            </a:extLst>
          </p:cNvPr>
          <p:cNvSpPr>
            <a:spLocks noGrp="1"/>
          </p:cNvSpPr>
          <p:nvPr>
            <p:ph type="title"/>
          </p:nvPr>
        </p:nvSpPr>
        <p:spPr/>
        <p:txBody>
          <a:bodyPr/>
          <a:lstStyle/>
          <a:p>
            <a:endParaRPr lang="en-US" altLang="en-US"/>
          </a:p>
        </p:txBody>
      </p:sp>
      <p:sp>
        <p:nvSpPr>
          <p:cNvPr id="68610" name="Content Placeholder 2">
            <a:extLst>
              <a:ext uri="{FF2B5EF4-FFF2-40B4-BE49-F238E27FC236}">
                <a16:creationId xmlns:a16="http://schemas.microsoft.com/office/drawing/2014/main" id="{B982E97A-F906-0F47-9210-C7E263A46F99}"/>
              </a:ext>
            </a:extLst>
          </p:cNvPr>
          <p:cNvSpPr>
            <a:spLocks noGrp="1"/>
          </p:cNvSpPr>
          <p:nvPr>
            <p:ph idx="1"/>
          </p:nvPr>
        </p:nvSpPr>
        <p:spPr/>
        <p:txBody>
          <a:bodyPr/>
          <a:lstStyle/>
          <a:p>
            <a:r>
              <a:rPr lang="en-US" altLang="en-US"/>
              <a:t>Try Chi Square analyisis on the Scwandt family.</a:t>
            </a:r>
          </a:p>
          <a:p>
            <a:pPr lvl="1"/>
            <a:r>
              <a:rPr lang="en-US" altLang="en-US"/>
              <a:t>What are the observed and expected values?</a:t>
            </a:r>
          </a:p>
          <a:p>
            <a:pPr lvl="1"/>
            <a:r>
              <a:rPr lang="en-US" altLang="en-US"/>
              <a:t>What X</a:t>
            </a:r>
            <a:r>
              <a:rPr lang="en-US" altLang="en-US" baseline="30000"/>
              <a:t>2</a:t>
            </a:r>
            <a:r>
              <a:rPr lang="en-US" altLang="en-US"/>
              <a:t> value do you calculate?</a:t>
            </a:r>
          </a:p>
          <a:p>
            <a:pPr lvl="1"/>
            <a:r>
              <a:rPr lang="en-US" altLang="en-US"/>
              <a:t>What is the corresponding P value?</a:t>
            </a:r>
          </a:p>
          <a:p>
            <a:pPr lvl="1"/>
            <a:endParaRPr lang="en-US" altLang="en-US"/>
          </a:p>
          <a:p>
            <a:pPr lvl="1"/>
            <a:r>
              <a:rPr lang="en-US" altLang="en-US"/>
              <a:t>Do you reject or fail to reject the null hypothesis?</a:t>
            </a:r>
          </a:p>
          <a:p>
            <a:pPr lvl="1"/>
            <a:endParaRPr lang="en-US" altLang="en-US"/>
          </a:p>
        </p:txBody>
      </p:sp>
    </p:spTree>
    <p:extLst>
      <p:ext uri="{BB962C8B-B14F-4D97-AF65-F5344CB8AC3E}">
        <p14:creationId xmlns:p14="http://schemas.microsoft.com/office/powerpoint/2010/main" val="1327123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31DC83D4-7B39-3043-BA79-72AFC9E273A7}"/>
              </a:ext>
            </a:extLst>
          </p:cNvPr>
          <p:cNvSpPr>
            <a:spLocks noGrp="1"/>
          </p:cNvSpPr>
          <p:nvPr>
            <p:ph type="title"/>
          </p:nvPr>
        </p:nvSpPr>
        <p:spPr/>
        <p:txBody>
          <a:bodyPr/>
          <a:lstStyle/>
          <a:p>
            <a:r>
              <a:rPr lang="en-US" altLang="en-US" dirty="0">
                <a:highlight>
                  <a:srgbClr val="FFFF00"/>
                </a:highlight>
              </a:rPr>
              <a:t>Try it!</a:t>
            </a:r>
          </a:p>
        </p:txBody>
      </p:sp>
      <p:sp>
        <p:nvSpPr>
          <p:cNvPr id="64514" name="Content Placeholder 2">
            <a:extLst>
              <a:ext uri="{FF2B5EF4-FFF2-40B4-BE49-F238E27FC236}">
                <a16:creationId xmlns:a16="http://schemas.microsoft.com/office/drawing/2014/main" id="{6AD254A3-FEF1-4B40-B6BF-1887F0181096}"/>
              </a:ext>
            </a:extLst>
          </p:cNvPr>
          <p:cNvSpPr>
            <a:spLocks noGrp="1"/>
          </p:cNvSpPr>
          <p:nvPr>
            <p:ph idx="1"/>
          </p:nvPr>
        </p:nvSpPr>
        <p:spPr>
          <a:xfrm>
            <a:off x="457200" y="1600200"/>
            <a:ext cx="8229600" cy="5105400"/>
          </a:xfrm>
        </p:spPr>
        <p:txBody>
          <a:bodyPr/>
          <a:lstStyle/>
          <a:p>
            <a:r>
              <a:rPr lang="en-US" altLang="en-US" dirty="0">
                <a:highlight>
                  <a:srgbClr val="FFFF00"/>
                </a:highlight>
              </a:rPr>
              <a:t>Show how you would set up a test cross for each of the genotypes showing yellow/round peas.</a:t>
            </a:r>
          </a:p>
          <a:p>
            <a:endParaRPr lang="en-US" altLang="en-US" dirty="0">
              <a:highlight>
                <a:srgbClr val="FFFF00"/>
              </a:highlight>
            </a:endParaRPr>
          </a:p>
          <a:p>
            <a:r>
              <a:rPr lang="en-US" altLang="en-US" dirty="0">
                <a:highlight>
                  <a:srgbClr val="FFFF00"/>
                </a:highlight>
              </a:rPr>
              <a:t>Prove each genotype would give different outcomes in a test cross. </a:t>
            </a:r>
          </a:p>
          <a:p>
            <a:endParaRPr lang="en-US" altLang="en-US" dirty="0">
              <a:highlight>
                <a:srgbClr val="FFFF00"/>
              </a:highlight>
            </a:endParaRPr>
          </a:p>
          <a:p>
            <a:pPr>
              <a:buFont typeface="Arial" panose="020B0604020202020204" pitchFamily="34" charset="0"/>
              <a:buNone/>
            </a:pPr>
            <a:r>
              <a:rPr lang="en-US" altLang="en-US" b="1" dirty="0">
                <a:highlight>
                  <a:srgbClr val="FFFF00"/>
                </a:highlight>
              </a:rPr>
              <a:t>Draw it! Sketch it! Use  </a:t>
            </a:r>
            <a:r>
              <a:rPr lang="en-US" altLang="en-US" b="1" dirty="0" err="1">
                <a:highlight>
                  <a:srgbClr val="FFFF00"/>
                </a:highlight>
              </a:rPr>
              <a:t>punnett</a:t>
            </a:r>
            <a:r>
              <a:rPr lang="en-US" altLang="en-US" b="1" dirty="0">
                <a:highlight>
                  <a:srgbClr val="FFFF00"/>
                </a:highlight>
              </a:rPr>
              <a:t> squares! Possible pop quiz question for the future!</a:t>
            </a:r>
          </a:p>
        </p:txBody>
      </p:sp>
    </p:spTree>
    <p:extLst>
      <p:ext uri="{BB962C8B-B14F-4D97-AF65-F5344CB8AC3E}">
        <p14:creationId xmlns:p14="http://schemas.microsoft.com/office/powerpoint/2010/main" val="3158142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D9D36BBC-37FE-004E-9DF1-F9201B114605}"/>
              </a:ext>
            </a:extLst>
          </p:cNvPr>
          <p:cNvSpPr>
            <a:spLocks noGrp="1"/>
          </p:cNvSpPr>
          <p:nvPr>
            <p:ph type="title"/>
          </p:nvPr>
        </p:nvSpPr>
        <p:spPr/>
        <p:txBody>
          <a:bodyPr/>
          <a:lstStyle/>
          <a:p>
            <a:r>
              <a:rPr lang="en-US" altLang="en-US"/>
              <a:t>Some general observations in Chi-Square analysis</a:t>
            </a:r>
          </a:p>
        </p:txBody>
      </p:sp>
      <p:sp>
        <p:nvSpPr>
          <p:cNvPr id="60418" name="Content Placeholder 2">
            <a:extLst>
              <a:ext uri="{FF2B5EF4-FFF2-40B4-BE49-F238E27FC236}">
                <a16:creationId xmlns:a16="http://schemas.microsoft.com/office/drawing/2014/main" id="{C86C6AA9-B46F-8E41-819F-8CC1155D7AE5}"/>
              </a:ext>
            </a:extLst>
          </p:cNvPr>
          <p:cNvSpPr>
            <a:spLocks noGrp="1"/>
          </p:cNvSpPr>
          <p:nvPr>
            <p:ph idx="1"/>
          </p:nvPr>
        </p:nvSpPr>
        <p:spPr>
          <a:xfrm>
            <a:off x="304800" y="1600200"/>
            <a:ext cx="8382000" cy="5257800"/>
          </a:xfrm>
        </p:spPr>
        <p:txBody>
          <a:bodyPr/>
          <a:lstStyle/>
          <a:p>
            <a:r>
              <a:rPr lang="en-US" altLang="en-US"/>
              <a:t>When </a:t>
            </a:r>
            <a:r>
              <a:rPr lang="en-US" altLang="en-US" i="1"/>
              <a:t>o</a:t>
            </a:r>
            <a:r>
              <a:rPr lang="en-US" altLang="en-US"/>
              <a:t> and</a:t>
            </a:r>
            <a:r>
              <a:rPr lang="en-US" altLang="en-US" i="1"/>
              <a:t> e </a:t>
            </a:r>
            <a:r>
              <a:rPr lang="en-US" altLang="en-US"/>
              <a:t>values are very close, X</a:t>
            </a:r>
            <a:r>
              <a:rPr lang="en-US" altLang="en-US" baseline="30000"/>
              <a:t>2</a:t>
            </a:r>
            <a:r>
              <a:rPr lang="en-US" altLang="en-US"/>
              <a:t> is small and p value is high.  (fail to reject H</a:t>
            </a:r>
            <a:r>
              <a:rPr lang="en-US" altLang="en-US" baseline="-25000"/>
              <a:t>0</a:t>
            </a:r>
            <a:r>
              <a:rPr lang="en-US" altLang="en-US"/>
              <a:t>)</a:t>
            </a:r>
          </a:p>
          <a:p>
            <a:r>
              <a:rPr lang="en-US" altLang="en-US"/>
              <a:t>More categories of data result in higher df.  How does that affect P value?</a:t>
            </a:r>
          </a:p>
          <a:p>
            <a:pPr lvl="2"/>
            <a:r>
              <a:rPr lang="en-US" altLang="en-US"/>
              <a:t>Allows us to have more deviation (higher X</a:t>
            </a:r>
            <a:r>
              <a:rPr lang="en-US" altLang="en-US" baseline="30000"/>
              <a:t>2</a:t>
            </a:r>
            <a:r>
              <a:rPr lang="en-US" altLang="en-US"/>
              <a:t>)  for the </a:t>
            </a:r>
          </a:p>
          <a:p>
            <a:pPr lvl="2">
              <a:buFont typeface="Arial" panose="020B0604020202020204" pitchFamily="34" charset="0"/>
              <a:buNone/>
            </a:pPr>
            <a:r>
              <a:rPr lang="en-US" altLang="en-US"/>
              <a:t>p</a:t>
            </a:r>
            <a:r>
              <a:rPr lang="en-US" altLang="en-US" u="sng"/>
              <a:t>&gt;</a:t>
            </a:r>
            <a:r>
              <a:rPr lang="en-US" altLang="en-US"/>
              <a:t> 0.05 cut-off.  (see table)</a:t>
            </a:r>
          </a:p>
          <a:p>
            <a:pPr lvl="2">
              <a:buFont typeface="Arial" panose="020B0604020202020204" pitchFamily="34" charset="0"/>
              <a:buNone/>
            </a:pPr>
            <a:endParaRPr lang="en-US" altLang="en-US"/>
          </a:p>
          <a:p>
            <a:pPr lvl="2">
              <a:buFont typeface="Arial" panose="020B0604020202020204" pitchFamily="34" charset="0"/>
              <a:buNone/>
            </a:pPr>
            <a:r>
              <a:rPr lang="en-US" altLang="en-US"/>
              <a:t>df=1       X</a:t>
            </a:r>
            <a:r>
              <a:rPr lang="en-US" altLang="en-US" baseline="30000"/>
              <a:t>2</a:t>
            </a:r>
            <a:r>
              <a:rPr lang="en-US" altLang="en-US"/>
              <a:t>=3.814		   		p</a:t>
            </a:r>
            <a:r>
              <a:rPr lang="en-US" altLang="en-US" u="sng"/>
              <a:t>&gt;</a:t>
            </a:r>
            <a:r>
              <a:rPr lang="en-US" altLang="en-US"/>
              <a:t> 0.05 </a:t>
            </a:r>
          </a:p>
          <a:p>
            <a:pPr lvl="2">
              <a:buFont typeface="Arial" panose="020B0604020202020204" pitchFamily="34" charset="0"/>
              <a:buNone/>
            </a:pPr>
            <a:r>
              <a:rPr lang="en-US" altLang="en-US"/>
              <a:t>df=3	 X</a:t>
            </a:r>
            <a:r>
              <a:rPr lang="en-US" altLang="en-US" baseline="30000"/>
              <a:t>2</a:t>
            </a:r>
            <a:r>
              <a:rPr lang="en-US" altLang="en-US"/>
              <a:t>=7.875		     		p</a:t>
            </a:r>
            <a:r>
              <a:rPr lang="en-US" altLang="en-US" u="sng"/>
              <a:t>&gt;</a:t>
            </a:r>
            <a:r>
              <a:rPr lang="en-US" altLang="en-US"/>
              <a:t> 0.05 </a:t>
            </a:r>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endParaRPr lang="en-US" altLang="en-US"/>
          </a:p>
          <a:p>
            <a:pPr lvl="2">
              <a:buFont typeface="Arial" panose="020B0604020202020204" pitchFamily="34" charset="0"/>
              <a:buNone/>
            </a:pPr>
            <a:r>
              <a:rPr lang="en-US" altLang="en-US"/>
              <a:t>df=1 	X</a:t>
            </a:r>
            <a:r>
              <a:rPr lang="en-US" altLang="en-US" baseline="30000"/>
              <a:t>2 </a:t>
            </a:r>
            <a:r>
              <a:rPr lang="en-US" altLang="en-US"/>
              <a:t>&gt;3.841 		p</a:t>
            </a:r>
            <a:r>
              <a:rPr lang="en-US" altLang="en-US" u="sng"/>
              <a:t>&gt;</a:t>
            </a:r>
            <a:r>
              <a:rPr lang="en-US" altLang="en-US"/>
              <a:t> 0.05</a:t>
            </a:r>
          </a:p>
          <a:p>
            <a:pPr lvl="2">
              <a:buFont typeface="Arial" panose="020B0604020202020204" pitchFamily="34" charset="0"/>
              <a:buNone/>
            </a:pPr>
            <a:r>
              <a:rPr lang="en-US" altLang="en-US"/>
              <a:t>Df=3 	X</a:t>
            </a:r>
            <a:r>
              <a:rPr lang="en-US" altLang="en-US" baseline="30000"/>
              <a:t>2 </a:t>
            </a:r>
            <a:r>
              <a:rPr lang="en-US" altLang="en-US"/>
              <a:t>&gt;7.875 		p</a:t>
            </a:r>
            <a:r>
              <a:rPr lang="en-US" altLang="en-US" u="sng"/>
              <a:t>&gt;</a:t>
            </a:r>
            <a:r>
              <a:rPr lang="en-US" altLang="en-US"/>
              <a:t> 0.05</a:t>
            </a:r>
          </a:p>
        </p:txBody>
      </p:sp>
      <p:cxnSp>
        <p:nvCxnSpPr>
          <p:cNvPr id="7" name="Straight Arrow Connector 6">
            <a:extLst>
              <a:ext uri="{FF2B5EF4-FFF2-40B4-BE49-F238E27FC236}">
                <a16:creationId xmlns:a16="http://schemas.microsoft.com/office/drawing/2014/main" id="{07F5CEBA-04F8-A246-81B5-3D6EE413EA94}"/>
              </a:ext>
            </a:extLst>
          </p:cNvPr>
          <p:cNvCxnSpPr/>
          <p:nvPr/>
        </p:nvCxnSpPr>
        <p:spPr>
          <a:xfrm>
            <a:off x="3657600" y="5791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996F766-A784-6C4D-B1E1-8E3CE941B5A5}"/>
              </a:ext>
            </a:extLst>
          </p:cNvPr>
          <p:cNvCxnSpPr/>
          <p:nvPr/>
        </p:nvCxnSpPr>
        <p:spPr>
          <a:xfrm>
            <a:off x="3557588" y="6323013"/>
            <a:ext cx="13716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205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0B8D33B9-FBEA-1843-8722-3406C2F8C638}"/>
              </a:ext>
            </a:extLst>
          </p:cNvPr>
          <p:cNvSpPr>
            <a:spLocks noGrp="1"/>
          </p:cNvSpPr>
          <p:nvPr>
            <p:ph type="title"/>
          </p:nvPr>
        </p:nvSpPr>
        <p:spPr/>
        <p:txBody>
          <a:bodyPr/>
          <a:lstStyle/>
          <a:p>
            <a:r>
              <a:rPr lang="en-US" altLang="en-US"/>
              <a:t>Can we lessen the influence of chance on our experiments?</a:t>
            </a:r>
          </a:p>
        </p:txBody>
      </p:sp>
      <p:sp>
        <p:nvSpPr>
          <p:cNvPr id="62466" name="Content Placeholder 2">
            <a:extLst>
              <a:ext uri="{FF2B5EF4-FFF2-40B4-BE49-F238E27FC236}">
                <a16:creationId xmlns:a16="http://schemas.microsoft.com/office/drawing/2014/main" id="{A1D76542-BF49-694E-9B7B-5143664788EE}"/>
              </a:ext>
            </a:extLst>
          </p:cNvPr>
          <p:cNvSpPr>
            <a:spLocks noGrp="1"/>
          </p:cNvSpPr>
          <p:nvPr>
            <p:ph idx="1"/>
          </p:nvPr>
        </p:nvSpPr>
        <p:spPr/>
        <p:txBody>
          <a:bodyPr/>
          <a:lstStyle/>
          <a:p>
            <a:r>
              <a:rPr lang="en-US" altLang="en-US"/>
              <a:t>Toss a coin 5X  	 5 heads: 0 tails  OK?  Sure!</a:t>
            </a:r>
          </a:p>
          <a:p>
            <a:r>
              <a:rPr lang="en-US" altLang="en-US"/>
              <a:t>Toss a coin 500X   	500 heads:0 tails NO!</a:t>
            </a:r>
          </a:p>
          <a:p>
            <a:pPr>
              <a:buFont typeface="Arial" panose="020B0604020202020204" pitchFamily="34" charset="0"/>
              <a:buNone/>
            </a:pPr>
            <a:r>
              <a:rPr lang="en-US" altLang="en-US"/>
              <a:t>					(Should never see this!)</a:t>
            </a:r>
          </a:p>
          <a:p>
            <a:pPr>
              <a:buFont typeface="Arial" panose="020B0604020202020204" pitchFamily="34" charset="0"/>
              <a:buNone/>
            </a:pPr>
            <a:endParaRPr lang="en-US" altLang="en-US"/>
          </a:p>
          <a:p>
            <a:pPr>
              <a:buFont typeface="Arial" panose="020B0604020202020204" pitchFamily="34" charset="0"/>
              <a:buNone/>
            </a:pPr>
            <a:r>
              <a:rPr lang="en-US" altLang="en-US"/>
              <a:t>Why….?  Increasing the sample size decreases the chance fluctuation in the outcome. (This is </a:t>
            </a:r>
            <a:r>
              <a:rPr lang="en-US" altLang="en-US" b="1" i="1" u="sng">
                <a:solidFill>
                  <a:srgbClr val="FF0000"/>
                </a:solidFill>
              </a:rPr>
              <a:t>all</a:t>
            </a:r>
            <a:r>
              <a:rPr lang="en-US" altLang="en-US"/>
              <a:t> increasing sample size does!)</a:t>
            </a:r>
          </a:p>
        </p:txBody>
      </p:sp>
    </p:spTree>
    <p:extLst>
      <p:ext uri="{BB962C8B-B14F-4D97-AF65-F5344CB8AC3E}">
        <p14:creationId xmlns:p14="http://schemas.microsoft.com/office/powerpoint/2010/main" val="294470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D229FEFA-2630-8744-80F7-7766F01CDD1A}"/>
              </a:ext>
            </a:extLst>
          </p:cNvPr>
          <p:cNvSpPr>
            <a:spLocks noGrp="1"/>
          </p:cNvSpPr>
          <p:nvPr>
            <p:ph type="title"/>
          </p:nvPr>
        </p:nvSpPr>
        <p:spPr/>
        <p:txBody>
          <a:bodyPr/>
          <a:lstStyle/>
          <a:p>
            <a:r>
              <a:rPr lang="en-US" altLang="en-US"/>
              <a:t> Again….what happens when p&lt;0.05?</a:t>
            </a:r>
          </a:p>
        </p:txBody>
      </p:sp>
      <p:sp>
        <p:nvSpPr>
          <p:cNvPr id="63490" name="Content Placeholder 2">
            <a:extLst>
              <a:ext uri="{FF2B5EF4-FFF2-40B4-BE49-F238E27FC236}">
                <a16:creationId xmlns:a16="http://schemas.microsoft.com/office/drawing/2014/main" id="{1877CA18-E209-6345-BBD6-4FF6938FA978}"/>
              </a:ext>
            </a:extLst>
          </p:cNvPr>
          <p:cNvSpPr>
            <a:spLocks noGrp="1"/>
          </p:cNvSpPr>
          <p:nvPr>
            <p:ph idx="1"/>
          </p:nvPr>
        </p:nvSpPr>
        <p:spPr>
          <a:xfrm>
            <a:off x="457200" y="1600200"/>
            <a:ext cx="8229600" cy="5029200"/>
          </a:xfrm>
        </p:spPr>
        <p:txBody>
          <a:bodyPr/>
          <a:lstStyle/>
          <a:p>
            <a:r>
              <a:rPr lang="en-US" altLang="en-US"/>
              <a:t>Reject the null hypothesis.  You should be interested!!  </a:t>
            </a:r>
          </a:p>
          <a:p>
            <a:endParaRPr lang="en-US" altLang="en-US"/>
          </a:p>
          <a:p>
            <a:r>
              <a:rPr lang="en-US" altLang="en-US"/>
              <a:t>After all you started with a pretty boring expectation…rejecting H</a:t>
            </a:r>
            <a:r>
              <a:rPr lang="en-US" altLang="en-US" baseline="-25000"/>
              <a:t>0</a:t>
            </a:r>
            <a:r>
              <a:rPr lang="en-US" altLang="en-US"/>
              <a:t> means something </a:t>
            </a:r>
            <a:r>
              <a:rPr lang="en-US" altLang="en-US" i="1"/>
              <a:t>unexpected</a:t>
            </a:r>
            <a:r>
              <a:rPr lang="en-US" altLang="en-US"/>
              <a:t> occurred according to your data.</a:t>
            </a:r>
          </a:p>
          <a:p>
            <a:pPr>
              <a:buFont typeface="Arial" panose="020B0604020202020204" pitchFamily="34" charset="0"/>
              <a:buNone/>
            </a:pPr>
            <a:endParaRPr lang="en-US" altLang="en-US"/>
          </a:p>
        </p:txBody>
      </p:sp>
    </p:spTree>
    <p:extLst>
      <p:ext uri="{BB962C8B-B14F-4D97-AF65-F5344CB8AC3E}">
        <p14:creationId xmlns:p14="http://schemas.microsoft.com/office/powerpoint/2010/main" val="354888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632C9DA3-B69C-A64E-B518-CF1B0B4FAB84}"/>
              </a:ext>
            </a:extLst>
          </p:cNvPr>
          <p:cNvSpPr>
            <a:spLocks noGrp="1"/>
          </p:cNvSpPr>
          <p:nvPr>
            <p:ph type="title"/>
          </p:nvPr>
        </p:nvSpPr>
        <p:spPr/>
        <p:txBody>
          <a:bodyPr/>
          <a:lstStyle/>
          <a:p>
            <a:endParaRPr lang="en-US" altLang="en-US"/>
          </a:p>
        </p:txBody>
      </p:sp>
      <p:sp>
        <p:nvSpPr>
          <p:cNvPr id="64514" name="Content Placeholder 2">
            <a:extLst>
              <a:ext uri="{FF2B5EF4-FFF2-40B4-BE49-F238E27FC236}">
                <a16:creationId xmlns:a16="http://schemas.microsoft.com/office/drawing/2014/main" id="{66814AB8-3D6F-4840-A1C0-1140B55B7320}"/>
              </a:ext>
            </a:extLst>
          </p:cNvPr>
          <p:cNvSpPr>
            <a:spLocks noGrp="1"/>
          </p:cNvSpPr>
          <p:nvPr>
            <p:ph idx="1"/>
          </p:nvPr>
        </p:nvSpPr>
        <p:spPr>
          <a:xfrm>
            <a:off x="457200" y="1600200"/>
            <a:ext cx="8229600" cy="5029200"/>
          </a:xfrm>
        </p:spPr>
        <p:txBody>
          <a:bodyPr/>
          <a:lstStyle/>
          <a:p>
            <a:pPr>
              <a:buFont typeface="Arial" panose="020B0604020202020204" pitchFamily="34" charset="0"/>
              <a:buNone/>
            </a:pPr>
            <a:r>
              <a:rPr lang="en-US" altLang="en-US"/>
              <a:t>But first…Pose the question.</a:t>
            </a:r>
          </a:p>
          <a:p>
            <a:pPr>
              <a:buFont typeface="Arial" panose="020B0604020202020204" pitchFamily="34" charset="0"/>
              <a:buAutoNum type="arabicPeriod"/>
            </a:pPr>
            <a:r>
              <a:rPr lang="en-US" altLang="en-US"/>
              <a:t>Is the sample size small?  Perhaps our rejection of H</a:t>
            </a:r>
            <a:r>
              <a:rPr lang="en-US" altLang="en-US" baseline="-25000"/>
              <a:t>0</a:t>
            </a:r>
            <a:r>
              <a:rPr lang="en-US" altLang="en-US"/>
              <a:t> is due to a small sample size. (like flipping a coin only 5 times)</a:t>
            </a:r>
          </a:p>
          <a:p>
            <a:pPr marL="914400" lvl="1" indent="-514350">
              <a:buFont typeface="Arial" panose="020B0604020202020204" pitchFamily="34" charset="0"/>
              <a:buNone/>
            </a:pPr>
            <a:r>
              <a:rPr lang="en-US" altLang="en-US"/>
              <a:t>	 Increase the sample size and test again?  If P value increases, may have had too small a sample in the beginning.</a:t>
            </a:r>
          </a:p>
          <a:p>
            <a:pPr>
              <a:buFont typeface="Arial" panose="020B0604020202020204" pitchFamily="34" charset="0"/>
              <a:buNone/>
            </a:pPr>
            <a:r>
              <a:rPr lang="en-US" altLang="en-US"/>
              <a:t>	If increasing sample size </a:t>
            </a:r>
            <a:r>
              <a:rPr lang="en-US" altLang="en-US" u="sng"/>
              <a:t>does not </a:t>
            </a:r>
            <a:r>
              <a:rPr lang="en-US" altLang="en-US"/>
              <a:t>increase p value…the deviation is likely due to something other than chance!</a:t>
            </a:r>
          </a:p>
        </p:txBody>
      </p:sp>
    </p:spTree>
    <p:extLst>
      <p:ext uri="{BB962C8B-B14F-4D97-AF65-F5344CB8AC3E}">
        <p14:creationId xmlns:p14="http://schemas.microsoft.com/office/powerpoint/2010/main" val="4128062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FBAED015-F923-6848-BFFC-46AA54C5F735}"/>
              </a:ext>
            </a:extLst>
          </p:cNvPr>
          <p:cNvSpPr>
            <a:spLocks noGrp="1"/>
          </p:cNvSpPr>
          <p:nvPr>
            <p:ph type="title"/>
          </p:nvPr>
        </p:nvSpPr>
        <p:spPr/>
        <p:txBody>
          <a:bodyPr/>
          <a:lstStyle/>
          <a:p>
            <a:r>
              <a:rPr lang="en-US" altLang="en-US"/>
              <a:t> What then?...Form an alternative hypothesis…</a:t>
            </a:r>
          </a:p>
        </p:txBody>
      </p:sp>
      <p:sp>
        <p:nvSpPr>
          <p:cNvPr id="65538" name="Content Placeholder 2">
            <a:extLst>
              <a:ext uri="{FF2B5EF4-FFF2-40B4-BE49-F238E27FC236}">
                <a16:creationId xmlns:a16="http://schemas.microsoft.com/office/drawing/2014/main" id="{DF803563-F349-9F4C-8C60-FCA89FA9A52D}"/>
              </a:ext>
            </a:extLst>
          </p:cNvPr>
          <p:cNvSpPr>
            <a:spLocks noGrp="1"/>
          </p:cNvSpPr>
          <p:nvPr>
            <p:ph idx="1"/>
          </p:nvPr>
        </p:nvSpPr>
        <p:spPr>
          <a:xfrm>
            <a:off x="457200" y="1600200"/>
            <a:ext cx="8229600" cy="4800600"/>
          </a:xfrm>
        </p:spPr>
        <p:txBody>
          <a:bodyPr/>
          <a:lstStyle/>
          <a:p>
            <a:r>
              <a:rPr lang="en-US" altLang="en-US"/>
              <a:t>How…?</a:t>
            </a:r>
          </a:p>
          <a:p>
            <a:pPr lvl="1"/>
            <a:r>
              <a:rPr lang="en-US" altLang="en-US"/>
              <a:t>By </a:t>
            </a:r>
            <a:r>
              <a:rPr lang="en-US" altLang="en-US" u="sng"/>
              <a:t>examining the data </a:t>
            </a:r>
            <a:r>
              <a:rPr lang="en-US" altLang="en-US"/>
              <a:t>closely.</a:t>
            </a:r>
          </a:p>
          <a:p>
            <a:pPr lvl="2"/>
            <a:r>
              <a:rPr lang="en-US" altLang="en-US"/>
              <a:t>500  heads: 0 tails		Say more than </a:t>
            </a:r>
            <a:r>
              <a:rPr lang="ja-JP" altLang="en-US"/>
              <a:t>“</a:t>
            </a:r>
            <a:r>
              <a:rPr lang="en-US" altLang="ja-JP"/>
              <a:t>something unexpected happened</a:t>
            </a:r>
            <a:r>
              <a:rPr lang="ja-JP" altLang="en-US"/>
              <a:t>”</a:t>
            </a:r>
            <a:r>
              <a:rPr lang="en-US" altLang="ja-JP"/>
              <a:t>.  </a:t>
            </a:r>
          </a:p>
          <a:p>
            <a:pPr lvl="2"/>
            <a:r>
              <a:rPr lang="en-US" altLang="en-US"/>
              <a:t>Hypothesis…The coin is a trick coin with 2 heads. This is great, since we can test this hypothesis easily.</a:t>
            </a:r>
          </a:p>
          <a:p>
            <a:pPr lvl="2"/>
            <a:endParaRPr lang="en-US" altLang="en-US"/>
          </a:p>
          <a:p>
            <a:pPr lvl="2">
              <a:buFont typeface="Arial" panose="020B0604020202020204" pitchFamily="34" charset="0"/>
              <a:buNone/>
            </a:pPr>
            <a:r>
              <a:rPr lang="en-US" altLang="en-US"/>
              <a:t>In the next chapter we will see that Mendel</a:t>
            </a:r>
            <a:r>
              <a:rPr lang="ja-JP" altLang="en-US"/>
              <a:t>’</a:t>
            </a:r>
            <a:r>
              <a:rPr lang="en-US" altLang="ja-JP"/>
              <a:t>s ideas must be extended to explain inheritance of specific traits.  Data might not fit  the observations made by Mendel on peas…Be </a:t>
            </a:r>
            <a:r>
              <a:rPr lang="en-US" altLang="ja-JP" b="1" u="sng"/>
              <a:t>careful</a:t>
            </a:r>
            <a:r>
              <a:rPr lang="en-US" altLang="ja-JP"/>
              <a:t> observers.</a:t>
            </a:r>
            <a:endParaRPr lang="en-US" altLang="en-US"/>
          </a:p>
        </p:txBody>
      </p:sp>
    </p:spTree>
    <p:extLst>
      <p:ext uri="{BB962C8B-B14F-4D97-AF65-F5344CB8AC3E}">
        <p14:creationId xmlns:p14="http://schemas.microsoft.com/office/powerpoint/2010/main" val="168869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6311D17C-EDE9-2C4B-8F94-3C838BF4B613}"/>
              </a:ext>
            </a:extLst>
          </p:cNvPr>
          <p:cNvSpPr>
            <a:spLocks noGrp="1"/>
          </p:cNvSpPr>
          <p:nvPr>
            <p:ph type="title"/>
          </p:nvPr>
        </p:nvSpPr>
        <p:spPr/>
        <p:txBody>
          <a:bodyPr/>
          <a:lstStyle/>
          <a:p>
            <a:r>
              <a:rPr lang="en-US" altLang="en-US"/>
              <a:t>Back to dihybrid cross…</a:t>
            </a:r>
          </a:p>
        </p:txBody>
      </p:sp>
      <p:sp>
        <p:nvSpPr>
          <p:cNvPr id="66562" name="Content Placeholder 2">
            <a:extLst>
              <a:ext uri="{FF2B5EF4-FFF2-40B4-BE49-F238E27FC236}">
                <a16:creationId xmlns:a16="http://schemas.microsoft.com/office/drawing/2014/main" id="{74A8EB53-1710-AA47-A964-379D76333F3D}"/>
              </a:ext>
            </a:extLst>
          </p:cNvPr>
          <p:cNvSpPr>
            <a:spLocks noGrp="1"/>
          </p:cNvSpPr>
          <p:nvPr>
            <p:ph idx="1"/>
          </p:nvPr>
        </p:nvSpPr>
        <p:spPr>
          <a:xfrm>
            <a:off x="457200" y="1600200"/>
            <a:ext cx="8229600" cy="5029200"/>
          </a:xfrm>
        </p:spPr>
        <p:txBody>
          <a:bodyPr/>
          <a:lstStyle/>
          <a:p>
            <a:r>
              <a:rPr lang="en-US" altLang="en-US"/>
              <a:t>When independent assortment is in operation, dihybrid crosses show a consistent</a:t>
            </a:r>
          </a:p>
          <a:p>
            <a:endParaRPr lang="en-US" altLang="en-US"/>
          </a:p>
          <a:p>
            <a:r>
              <a:rPr lang="en-US" altLang="en-US">
                <a:solidFill>
                  <a:srgbClr val="FF0000"/>
                </a:solidFill>
              </a:rPr>
              <a:t>9:3:3:1</a:t>
            </a:r>
            <a:r>
              <a:rPr lang="en-US" altLang="en-US"/>
              <a:t>  		F2 ratio</a:t>
            </a:r>
          </a:p>
          <a:p>
            <a:endParaRPr lang="en-US" altLang="en-US"/>
          </a:p>
          <a:p>
            <a:pPr lvl="1">
              <a:buFont typeface="Arial" panose="020B0604020202020204" pitchFamily="34" charset="0"/>
              <a:buNone/>
            </a:pPr>
            <a:r>
              <a:rPr lang="en-US" altLang="en-US"/>
              <a:t>e.g. in our example:	 9/16 yellow round</a:t>
            </a:r>
          </a:p>
          <a:p>
            <a:pPr lvl="1">
              <a:buFont typeface="Arial" panose="020B0604020202020204" pitchFamily="34" charset="0"/>
              <a:buNone/>
            </a:pPr>
            <a:r>
              <a:rPr lang="en-US" altLang="en-US"/>
              <a:t>					3/16 yellow wrinkled</a:t>
            </a:r>
          </a:p>
          <a:p>
            <a:pPr lvl="1">
              <a:buFont typeface="Arial" panose="020B0604020202020204" pitchFamily="34" charset="0"/>
              <a:buNone/>
            </a:pPr>
            <a:r>
              <a:rPr lang="en-US" altLang="en-US"/>
              <a:t>					3/16 green round</a:t>
            </a:r>
          </a:p>
          <a:p>
            <a:pPr lvl="1">
              <a:buFont typeface="Arial" panose="020B0604020202020204" pitchFamily="34" charset="0"/>
              <a:buNone/>
            </a:pPr>
            <a:r>
              <a:rPr lang="en-US" altLang="en-US"/>
              <a:t>					1/16 green wrinkled</a:t>
            </a:r>
          </a:p>
          <a:p>
            <a:pPr lvl="1">
              <a:buFont typeface="Arial" panose="020B0604020202020204" pitchFamily="34" charset="0"/>
              <a:buNone/>
            </a:pPr>
            <a:r>
              <a:rPr lang="en-US" altLang="en-US"/>
              <a:t>				</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r>
              <a:rPr lang="en-US" altLang="en-US"/>
              <a:t> F2 ratio</a:t>
            </a:r>
          </a:p>
        </p:txBody>
      </p:sp>
    </p:spTree>
    <p:extLst>
      <p:ext uri="{BB962C8B-B14F-4D97-AF65-F5344CB8AC3E}">
        <p14:creationId xmlns:p14="http://schemas.microsoft.com/office/powerpoint/2010/main" val="44231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E000EFA5-1260-C141-8BDE-4267BB535DE7}"/>
              </a:ext>
            </a:extLst>
          </p:cNvPr>
          <p:cNvSpPr>
            <a:spLocks noGrp="1"/>
          </p:cNvSpPr>
          <p:nvPr>
            <p:ph type="title"/>
          </p:nvPr>
        </p:nvSpPr>
        <p:spPr/>
        <p:txBody>
          <a:bodyPr/>
          <a:lstStyle/>
          <a:p>
            <a:r>
              <a:rPr lang="en-US" altLang="en-US"/>
              <a:t>How is this outcome related to the monohybrid F2 ratios?...</a:t>
            </a:r>
          </a:p>
        </p:txBody>
      </p:sp>
      <p:sp>
        <p:nvSpPr>
          <p:cNvPr id="68610" name="Content Placeholder 2">
            <a:extLst>
              <a:ext uri="{FF2B5EF4-FFF2-40B4-BE49-F238E27FC236}">
                <a16:creationId xmlns:a16="http://schemas.microsoft.com/office/drawing/2014/main" id="{DB4C12F9-FD1F-FF41-8F95-39AB8CB1A591}"/>
              </a:ext>
            </a:extLst>
          </p:cNvPr>
          <p:cNvSpPr>
            <a:spLocks noGrp="1"/>
          </p:cNvSpPr>
          <p:nvPr>
            <p:ph idx="1"/>
          </p:nvPr>
        </p:nvSpPr>
        <p:spPr>
          <a:xfrm>
            <a:off x="457200" y="1600200"/>
            <a:ext cx="8229600" cy="5105400"/>
          </a:xfrm>
        </p:spPr>
        <p:txBody>
          <a:bodyPr/>
          <a:lstStyle/>
          <a:p>
            <a:r>
              <a:rPr lang="en-US" altLang="en-US"/>
              <a:t>Each trait is inherited exactly as it is in a monohybrid cross.</a:t>
            </a:r>
          </a:p>
          <a:p>
            <a:r>
              <a:rPr lang="en-US" altLang="en-US"/>
              <a:t>Consider color</a:t>
            </a:r>
          </a:p>
          <a:p>
            <a:pPr>
              <a:buFont typeface="Arial" panose="020B0604020202020204" pitchFamily="34" charset="0"/>
              <a:buNone/>
            </a:pPr>
            <a:r>
              <a:rPr lang="en-US" altLang="en-US"/>
              <a:t>	and shape separately</a:t>
            </a:r>
          </a:p>
          <a:p>
            <a:pPr>
              <a:buFont typeface="Arial" panose="020B0604020202020204" pitchFamily="34" charset="0"/>
              <a:buNone/>
            </a:pPr>
            <a:endParaRPr lang="en-US" altLang="en-US"/>
          </a:p>
          <a:p>
            <a:pPr>
              <a:buFont typeface="Arial" panose="020B0604020202020204" pitchFamily="34" charset="0"/>
              <a:buNone/>
            </a:pPr>
            <a:r>
              <a:rPr lang="en-US" altLang="en-US"/>
              <a:t> (on board)</a:t>
            </a:r>
          </a:p>
        </p:txBody>
      </p:sp>
      <p:pic>
        <p:nvPicPr>
          <p:cNvPr id="68611" name="Picture 13">
            <a:extLst>
              <a:ext uri="{FF2B5EF4-FFF2-40B4-BE49-F238E27FC236}">
                <a16:creationId xmlns:a16="http://schemas.microsoft.com/office/drawing/2014/main" id="{BB03EDC9-5BAB-AC4A-BD6C-96E23EE05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41"/>
          <a:stretch>
            <a:fillRect/>
          </a:stretch>
        </p:blipFill>
        <p:spPr bwMode="auto">
          <a:xfrm>
            <a:off x="5486400" y="2419350"/>
            <a:ext cx="259873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50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E93BD1E5-EDAB-4E43-9FBC-8906AD97687B}"/>
              </a:ext>
            </a:extLst>
          </p:cNvPr>
          <p:cNvSpPr>
            <a:spLocks noGrp="1"/>
          </p:cNvSpPr>
          <p:nvPr>
            <p:ph type="title"/>
          </p:nvPr>
        </p:nvSpPr>
        <p:spPr/>
        <p:txBody>
          <a:bodyPr/>
          <a:lstStyle/>
          <a:p>
            <a:pPr algn="l"/>
            <a:r>
              <a:rPr lang="en-US" altLang="en-US" sz="2800"/>
              <a:t>Start thinking of F2 ratios as expectations/probabilities/expected outcomes</a:t>
            </a:r>
          </a:p>
        </p:txBody>
      </p:sp>
      <p:sp>
        <p:nvSpPr>
          <p:cNvPr id="70658" name="Content Placeholder 2">
            <a:extLst>
              <a:ext uri="{FF2B5EF4-FFF2-40B4-BE49-F238E27FC236}">
                <a16:creationId xmlns:a16="http://schemas.microsoft.com/office/drawing/2014/main" id="{BE813AFC-6F9B-5B49-AB04-719ADA46373D}"/>
              </a:ext>
            </a:extLst>
          </p:cNvPr>
          <p:cNvSpPr>
            <a:spLocks noGrp="1"/>
          </p:cNvSpPr>
          <p:nvPr>
            <p:ph idx="1"/>
          </p:nvPr>
        </p:nvSpPr>
        <p:spPr>
          <a:xfrm>
            <a:off x="457200" y="1600200"/>
            <a:ext cx="8229600" cy="5257800"/>
          </a:xfrm>
        </p:spPr>
        <p:txBody>
          <a:bodyPr/>
          <a:lstStyle/>
          <a:p>
            <a:r>
              <a:rPr lang="en-US" altLang="en-US"/>
              <a:t>Rule for combining probabilities…</a:t>
            </a:r>
          </a:p>
          <a:p>
            <a:pPr lvl="1"/>
            <a:r>
              <a:rPr lang="en-US" altLang="en-US">
                <a:solidFill>
                  <a:srgbClr val="FF0000"/>
                </a:solidFill>
              </a:rPr>
              <a:t>When 2 independent events occur at the same time, the combined probability is the </a:t>
            </a:r>
            <a:r>
              <a:rPr lang="en-US" altLang="en-US" u="sng">
                <a:solidFill>
                  <a:srgbClr val="FF0000"/>
                </a:solidFill>
              </a:rPr>
              <a:t>product</a:t>
            </a:r>
            <a:r>
              <a:rPr lang="en-US" altLang="en-US">
                <a:solidFill>
                  <a:srgbClr val="FF0000"/>
                </a:solidFill>
              </a:rPr>
              <a:t> of each individual probability.  </a:t>
            </a:r>
            <a:r>
              <a:rPr lang="en-US" altLang="en-US" b="1"/>
              <a:t>PRODUCT RULE</a:t>
            </a:r>
          </a:p>
          <a:p>
            <a:pPr lvl="1"/>
            <a:endParaRPr lang="en-US" altLang="en-US" b="1"/>
          </a:p>
          <a:p>
            <a:pPr>
              <a:buFont typeface="Arial" panose="020B0604020202020204" pitchFamily="34" charset="0"/>
              <a:buNone/>
            </a:pPr>
            <a:r>
              <a:rPr lang="en-US" altLang="en-US"/>
              <a:t>What is the probability of having F2 offspring showing both the yellow and round phenotypes?</a:t>
            </a:r>
          </a:p>
          <a:p>
            <a:pPr>
              <a:buFont typeface="Arial" panose="020B0604020202020204" pitchFamily="34" charset="0"/>
              <a:buNone/>
            </a:pPr>
            <a:r>
              <a:rPr lang="en-US" altLang="en-US">
                <a:solidFill>
                  <a:srgbClr val="FF0000"/>
                </a:solidFill>
              </a:rPr>
              <a:t>(¾ yellow ) (¾ round)         9/16 yellow and 								round</a:t>
            </a:r>
          </a:p>
          <a:p>
            <a:endParaRPr lang="en-US" altLang="en-US"/>
          </a:p>
        </p:txBody>
      </p:sp>
      <p:cxnSp>
        <p:nvCxnSpPr>
          <p:cNvPr id="7" name="Straight Arrow Connector 6">
            <a:extLst>
              <a:ext uri="{FF2B5EF4-FFF2-40B4-BE49-F238E27FC236}">
                <a16:creationId xmlns:a16="http://schemas.microsoft.com/office/drawing/2014/main" id="{284E58D8-DE47-A44E-BF53-5A6E57CB090B}"/>
              </a:ext>
            </a:extLst>
          </p:cNvPr>
          <p:cNvCxnSpPr/>
          <p:nvPr/>
        </p:nvCxnSpPr>
        <p:spPr>
          <a:xfrm>
            <a:off x="4191000" y="5972175"/>
            <a:ext cx="533400" cy="1588"/>
          </a:xfrm>
          <a:prstGeom prst="straightConnector1">
            <a:avLst/>
          </a:prstGeom>
          <a:ln w="38100" cmpd="dbl">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647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22B541DA-C050-C743-9114-DEE059B8A319}"/>
              </a:ext>
            </a:extLst>
          </p:cNvPr>
          <p:cNvSpPr>
            <a:spLocks noGrp="1"/>
          </p:cNvSpPr>
          <p:nvPr>
            <p:ph type="title"/>
          </p:nvPr>
        </p:nvSpPr>
        <p:spPr/>
        <p:txBody>
          <a:bodyPr/>
          <a:lstStyle/>
          <a:p>
            <a:r>
              <a:rPr lang="en-US" altLang="en-US" sz="3200"/>
              <a:t>Extending into  tri-hybrid (3-factor) crosses…AND BEYOND!</a:t>
            </a:r>
            <a:br>
              <a:rPr lang="en-US" altLang="en-US" sz="3200"/>
            </a:br>
            <a:endParaRPr lang="en-US" altLang="en-US" sz="3200"/>
          </a:p>
        </p:txBody>
      </p:sp>
      <p:sp>
        <p:nvSpPr>
          <p:cNvPr id="44034" name="Content Placeholder 2">
            <a:extLst>
              <a:ext uri="{FF2B5EF4-FFF2-40B4-BE49-F238E27FC236}">
                <a16:creationId xmlns:a16="http://schemas.microsoft.com/office/drawing/2014/main" id="{EE316CE7-6545-A347-A2EC-4794181AA620}"/>
              </a:ext>
            </a:extLst>
          </p:cNvPr>
          <p:cNvSpPr>
            <a:spLocks noGrp="1"/>
          </p:cNvSpPr>
          <p:nvPr>
            <p:ph idx="1"/>
          </p:nvPr>
        </p:nvSpPr>
        <p:spPr>
          <a:xfrm>
            <a:off x="533400" y="1219200"/>
            <a:ext cx="7924800" cy="5486400"/>
          </a:xfrm>
        </p:spPr>
        <p:txBody>
          <a:bodyPr/>
          <a:lstStyle/>
          <a:p>
            <a:endParaRPr lang="en-US" altLang="en-US"/>
          </a:p>
          <a:p>
            <a:endParaRPr lang="en-US" altLang="en-US"/>
          </a:p>
          <a:p>
            <a:endParaRPr lang="en-US" altLang="en-US"/>
          </a:p>
          <a:p>
            <a:pPr>
              <a:buFont typeface="Arial" panose="020B0604020202020204" pitchFamily="34" charset="0"/>
              <a:buNone/>
            </a:pPr>
            <a:r>
              <a:rPr lang="en-US" altLang="en-US" b="1"/>
              <a:t>Start to take some shortcuts, being consistent with the rules of Mendelian crosses</a:t>
            </a:r>
          </a:p>
          <a:p>
            <a:r>
              <a:rPr lang="en-US" altLang="en-US"/>
              <a:t>P X P (true-breeding parents)</a:t>
            </a:r>
          </a:p>
          <a:p>
            <a:r>
              <a:rPr lang="en-US" altLang="en-US"/>
              <a:t>F1 heterozygote (assume independent assortment occurs)</a:t>
            </a:r>
          </a:p>
          <a:p>
            <a:r>
              <a:rPr lang="en-US" altLang="en-US"/>
              <a:t>F2 (analyze ratios)</a:t>
            </a:r>
          </a:p>
          <a:p>
            <a:endParaRPr lang="en-US" altLang="en-US"/>
          </a:p>
        </p:txBody>
      </p:sp>
      <p:pic>
        <p:nvPicPr>
          <p:cNvPr id="44035" name="Picture 2">
            <a:hlinkClick r:id="rId2"/>
            <a:extLst>
              <a:ext uri="{FF2B5EF4-FFF2-40B4-BE49-F238E27FC236}">
                <a16:creationId xmlns:a16="http://schemas.microsoft.com/office/drawing/2014/main" id="{E831B6C5-FFEB-374B-BB74-640738AAF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066800"/>
            <a:ext cx="1657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77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7">
            <a:extLst>
              <a:ext uri="{FF2B5EF4-FFF2-40B4-BE49-F238E27FC236}">
                <a16:creationId xmlns:a16="http://schemas.microsoft.com/office/drawing/2014/main" id="{56041720-0F96-184A-8227-0F523F6680FB}"/>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3.9</a:t>
            </a:r>
          </a:p>
        </p:txBody>
      </p:sp>
      <p:pic>
        <p:nvPicPr>
          <p:cNvPr id="74754" name="Picture 12">
            <a:extLst>
              <a:ext uri="{FF2B5EF4-FFF2-40B4-BE49-F238E27FC236}">
                <a16:creationId xmlns:a16="http://schemas.microsoft.com/office/drawing/2014/main" id="{D8A8D7B6-9B98-3A47-A0F4-E9B99F4A3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1704975" y="381000"/>
            <a:ext cx="5732463"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3">
            <a:extLst>
              <a:ext uri="{FF2B5EF4-FFF2-40B4-BE49-F238E27FC236}">
                <a16:creationId xmlns:a16="http://schemas.microsoft.com/office/drawing/2014/main" id="{845EC497-9B2D-4745-AC1B-2C2F8BBCBC03}"/>
              </a:ext>
            </a:extLst>
          </p:cNvPr>
          <p:cNvSpPr txBox="1">
            <a:spLocks noChangeArrowheads="1"/>
          </p:cNvSpPr>
          <p:nvPr/>
        </p:nvSpPr>
        <p:spPr bwMode="auto">
          <a:xfrm>
            <a:off x="304800" y="3352800"/>
            <a:ext cx="533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F1 heterozygote—3 unlike pairs of unit factors</a:t>
            </a:r>
          </a:p>
        </p:txBody>
      </p:sp>
    </p:spTree>
    <p:extLst>
      <p:ext uri="{BB962C8B-B14F-4D97-AF65-F5344CB8AC3E}">
        <p14:creationId xmlns:p14="http://schemas.microsoft.com/office/powerpoint/2010/main" val="283242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3102</TotalTime>
  <Words>1811</Words>
  <Application>Microsoft Macintosh PowerPoint</Application>
  <PresentationFormat>On-screen Show (4:3)</PresentationFormat>
  <Paragraphs>354</Paragraphs>
  <Slides>44</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Symbol</vt:lpstr>
      <vt:lpstr>Office Theme</vt:lpstr>
      <vt:lpstr>Lecture 12 Sept. 30th ,2019</vt:lpstr>
      <vt:lpstr>PowerPoint Presentation</vt:lpstr>
      <vt:lpstr>Try it yourself   </vt:lpstr>
      <vt:lpstr>Try it!</vt:lpstr>
      <vt:lpstr>Back to dihybrid cross…</vt:lpstr>
      <vt:lpstr>How is this outcome related to the monohybrid F2 ratios?...</vt:lpstr>
      <vt:lpstr>Start thinking of F2 ratios as expectations/probabilities/expected outcomes</vt:lpstr>
      <vt:lpstr>Extending into  tri-hybrid (3-factor) crosses…AND BEYOND! </vt:lpstr>
      <vt:lpstr>PowerPoint Presentation</vt:lpstr>
      <vt:lpstr>How many types of gametes?</vt:lpstr>
      <vt:lpstr>How big is your punnett square?</vt:lpstr>
      <vt:lpstr>How many different genotypes?</vt:lpstr>
      <vt:lpstr>PowerPoint Presentation</vt:lpstr>
      <vt:lpstr>Summarizing</vt:lpstr>
      <vt:lpstr>PowerPoint Presentation</vt:lpstr>
      <vt:lpstr>Back to the product rule…</vt:lpstr>
      <vt:lpstr>PowerPoint Presentation</vt:lpstr>
      <vt:lpstr>Test yourself!</vt:lpstr>
      <vt:lpstr>Let’s return to probabilities…</vt:lpstr>
      <vt:lpstr>F2 prediction/probabilities?</vt:lpstr>
      <vt:lpstr>What did you expect theoretically?</vt:lpstr>
      <vt:lpstr> First…where could the deviation come from? </vt:lpstr>
      <vt:lpstr>Biology is full of random fluctuations/chance deviation</vt:lpstr>
      <vt:lpstr>The 13 Scwandt children---ages 2-25.</vt:lpstr>
      <vt:lpstr>PowerPoint Presentation</vt:lpstr>
      <vt:lpstr> Null Hypothesis (H0)    </vt:lpstr>
      <vt:lpstr>It’s the ultimate humble hypothesis! </vt:lpstr>
      <vt:lpstr>Chi-square</vt:lpstr>
      <vt:lpstr>In X2 analysis, one of two results are possible.</vt:lpstr>
      <vt:lpstr>X2 analysis</vt:lpstr>
      <vt:lpstr>PowerPoint Presentation</vt:lpstr>
      <vt:lpstr>PowerPoint Presentation</vt:lpstr>
      <vt:lpstr>Next step…</vt:lpstr>
      <vt:lpstr>Next step…</vt:lpstr>
      <vt:lpstr>What does a p value mean?</vt:lpstr>
      <vt:lpstr>In statistics, we often use an arbitrary probability cut-off of 0.05 to decide whether to reject H0</vt:lpstr>
      <vt:lpstr>It’s a pretty humble cutoff…</vt:lpstr>
      <vt:lpstr>Practice!!</vt:lpstr>
      <vt:lpstr>PowerPoint Presentation</vt:lpstr>
      <vt:lpstr>Some general observations in Chi-Square analysis</vt:lpstr>
      <vt:lpstr>Can we lessen the influence of chance on our experiments?</vt:lpstr>
      <vt:lpstr> Again….what happens when p&lt;0.05?</vt:lpstr>
      <vt:lpstr>PowerPoint Presentation</vt:lpstr>
      <vt:lpstr> What then?...Form an alternative hypothesis…</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Super, Heidi</cp:lastModifiedBy>
  <cp:revision>138</cp:revision>
  <cp:lastPrinted>2019-08-30T11:14:22Z</cp:lastPrinted>
  <dcterms:created xsi:type="dcterms:W3CDTF">2009-01-13T16:11:47Z</dcterms:created>
  <dcterms:modified xsi:type="dcterms:W3CDTF">2019-09-30T11:35:21Z</dcterms:modified>
</cp:coreProperties>
</file>